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14.02.2021</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285720" y="2643182"/>
            <a:ext cx="8458200" cy="1222375"/>
          </a:xfrm>
        </p:spPr>
        <p:txBody>
          <a:bodyPr>
            <a:normAutofit fontScale="90000"/>
          </a:bodyPr>
          <a:lstStyle/>
          <a:p>
            <a:pPr algn="ctr"/>
            <a:r>
              <a:rPr lang="ru-RU" b="1" dirty="0" err="1">
                <a:latin typeface="Times New Roman" pitchFamily="18" charset="0"/>
                <a:cs typeface="Times New Roman" pitchFamily="18" charset="0"/>
              </a:rPr>
              <a:t>ГАЖ-дағы деректер</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моделін</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құру құрылымы</a:t>
            </a:r>
            <a:br>
              <a:rPr lang="ru-RU" dirty="0">
                <a:latin typeface="Times New Roman" pitchFamily="18" charset="0"/>
                <a:cs typeface="Times New Roman" pitchFamily="18" charset="0"/>
              </a:rPr>
            </a:br>
            <a:r>
              <a:rPr lang="kk-KZ" b="1"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500042"/>
            <a:ext cx="8501122" cy="5768997"/>
          </a:xfrm>
        </p:spPr>
        <p:txBody>
          <a:bodyPr>
            <a:noAutofit/>
          </a:bodyPr>
          <a:lstStyle/>
          <a:p>
            <a:r>
              <a:rPr lang="kk-KZ" sz="2400" dirty="0">
                <a:latin typeface="Times New Roman" pitchFamily="18" charset="0"/>
                <a:cs typeface="Times New Roman" pitchFamily="18" charset="0"/>
              </a:rPr>
              <a:t>ГАЖ-дағы деректер алуан түрлі:</a:t>
            </a: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kk-KZ" sz="2400" dirty="0">
                <a:latin typeface="Times New Roman" pitchFamily="18" charset="0"/>
                <a:cs typeface="Times New Roman" pitchFamily="18" charset="0"/>
              </a:rPr>
              <a:t> ол объектілер жөніндегі ақпарат, жер бетінің сипаттамасы, объектілер арасындағы байланыс пен түрлерітуралы ақпарат, әртүрлі бейнелеуші мәліметтер – деректер қорында сақталатын бірыңғай жалпы модельге түрленеді. Бұл деректер алуан</a:t>
            </a:r>
            <a:r>
              <a:rPr lang="en-US" sz="2400" dirty="0">
                <a:latin typeface="Times New Roman" pitchFamily="18" charset="0"/>
                <a:cs typeface="Times New Roman" pitchFamily="18" charset="0"/>
              </a:rPr>
              <a:t> </a:t>
            </a:r>
            <a:r>
              <a:rPr lang="kk-KZ" sz="2400" dirty="0">
                <a:latin typeface="Times New Roman" pitchFamily="18" charset="0"/>
                <a:cs typeface="Times New Roman" pitchFamily="18" charset="0"/>
              </a:rPr>
              <a:t>түрлі </a:t>
            </a:r>
            <a:r>
              <a:rPr lang="kk-KZ" sz="2400" b="1" i="1" dirty="0">
                <a:latin typeface="Times New Roman" pitchFamily="18" charset="0"/>
                <a:cs typeface="Times New Roman" pitchFamily="18" charset="0"/>
              </a:rPr>
              <a:t>объектілер моделін</a:t>
            </a:r>
            <a:r>
              <a:rPr lang="en-US" sz="2400" b="1" i="1" dirty="0">
                <a:latin typeface="Times New Roman" pitchFamily="18" charset="0"/>
                <a:cs typeface="Times New Roman" pitchFamily="18" charset="0"/>
              </a:rPr>
              <a:t> </a:t>
            </a:r>
            <a:r>
              <a:rPr lang="kk-KZ" sz="2400" dirty="0">
                <a:latin typeface="Times New Roman" pitchFamily="18" charset="0"/>
                <a:cs typeface="Times New Roman" pitchFamily="18" charset="0"/>
              </a:rPr>
              <a:t>түзеді, әрі олар деректер қорының ақпараттық негізін береді. </a:t>
            </a:r>
          </a:p>
          <a:p>
            <a:pPr algn="just"/>
            <a:r>
              <a:rPr lang="kk-KZ" sz="2400" dirty="0">
                <a:latin typeface="Times New Roman" pitchFamily="18" charset="0"/>
                <a:cs typeface="Times New Roman" pitchFamily="18" charset="0"/>
              </a:rPr>
              <a:t>Деректер қорында сақталған ГАЖ объектілерінің модельдері – </a:t>
            </a:r>
            <a:r>
              <a:rPr lang="kk-KZ" sz="2400" b="1" i="1" dirty="0">
                <a:latin typeface="Times New Roman" pitchFamily="18" charset="0"/>
                <a:cs typeface="Times New Roman" pitchFamily="18" charset="0"/>
              </a:rPr>
              <a:t>деректер моделі </a:t>
            </a:r>
            <a:r>
              <a:rPr lang="kk-KZ" sz="2400" dirty="0">
                <a:latin typeface="Times New Roman" pitchFamily="18" charset="0"/>
                <a:cs typeface="Times New Roman" pitchFamily="18" charset="0"/>
              </a:rPr>
              <a:t>деп аталып, аса қарапайым бөліктерден тұрады. ГАЖ-дағы деректер модельдерінде күрделі көп деңгейлі жүйе бар, оның төменгі деңгейлері – қарапайым деректер моделінен құралған. Қарапайым модельдерден – аса күрделі модельдер құралады.</a:t>
            </a:r>
            <a:endParaRPr lang="en-US"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a:p>
            <a:pPr>
              <a:buNone/>
            </a:pPr>
            <a:endParaRPr lang="ru-RU"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just">
              <a:buNone/>
            </a:pPr>
            <a:r>
              <a:rPr lang="en-US" sz="2800" dirty="0">
                <a:latin typeface="Times New Roman" pitchFamily="18" charset="0"/>
                <a:cs typeface="Times New Roman" pitchFamily="18" charset="0"/>
              </a:rPr>
              <a:t>		</a:t>
            </a:r>
            <a:r>
              <a:rPr lang="kk-KZ" sz="2800" dirty="0">
                <a:latin typeface="Times New Roman" pitchFamily="18" charset="0"/>
                <a:cs typeface="Times New Roman" pitchFamily="18" charset="0"/>
              </a:rPr>
              <a:t>Деректер қорын ГАЖ-да ұйымдастыру – объектілер моделін</a:t>
            </a:r>
            <a:r>
              <a:rPr lang="en-US" sz="2800" dirty="0">
                <a:latin typeface="Times New Roman" pitchFamily="18" charset="0"/>
                <a:cs typeface="Times New Roman" pitchFamily="18" charset="0"/>
              </a:rPr>
              <a:t> </a:t>
            </a:r>
            <a:r>
              <a:rPr lang="kk-KZ" sz="2800" dirty="0">
                <a:latin typeface="Times New Roman" pitchFamily="18" charset="0"/>
                <a:cs typeface="Times New Roman" pitchFamily="18" charset="0"/>
              </a:rPr>
              <a:t>ұйымдастырудан басталады. Бұл деректер қорындағы күрделі</a:t>
            </a:r>
            <a:r>
              <a:rPr lang="en-US" sz="2800" dirty="0">
                <a:latin typeface="Times New Roman" pitchFamily="18" charset="0"/>
                <a:cs typeface="Times New Roman" pitchFamily="18" charset="0"/>
              </a:rPr>
              <a:t> </a:t>
            </a:r>
            <a:r>
              <a:rPr lang="kk-KZ" sz="2800" dirty="0">
                <a:latin typeface="Times New Roman" pitchFamily="18" charset="0"/>
                <a:cs typeface="Times New Roman" pitchFamily="18" charset="0"/>
              </a:rPr>
              <a:t>модельден құралған қарапайым деректер моделінің қасиеттерін алдын</a:t>
            </a:r>
            <a:r>
              <a:rPr lang="en-US" sz="2800" dirty="0">
                <a:latin typeface="Times New Roman" pitchFamily="18" charset="0"/>
                <a:cs typeface="Times New Roman" pitchFamily="18" charset="0"/>
              </a:rPr>
              <a:t>  </a:t>
            </a:r>
            <a:r>
              <a:rPr lang="kk-KZ" sz="2800" dirty="0">
                <a:latin typeface="Times New Roman" pitchFamily="18" charset="0"/>
                <a:cs typeface="Times New Roman" pitchFamily="18" charset="0"/>
              </a:rPr>
              <a:t>ала талдау қажеттілігін анықтайды. Мұндай тәсіл деректер қорындағы</a:t>
            </a:r>
            <a:r>
              <a:rPr lang="en-US" sz="2800" dirty="0">
                <a:latin typeface="Times New Roman" pitchFamily="18" charset="0"/>
                <a:cs typeface="Times New Roman" pitchFamily="18" charset="0"/>
              </a:rPr>
              <a:t> </a:t>
            </a:r>
            <a:r>
              <a:rPr lang="kk-KZ" sz="2800" dirty="0">
                <a:latin typeface="Times New Roman" pitchFamily="18" charset="0"/>
                <a:cs typeface="Times New Roman" pitchFamily="18" charset="0"/>
              </a:rPr>
              <a:t>ақпараттардың негізін құру мен деректерді өңдеу процестерін тиімді</a:t>
            </a:r>
            <a:r>
              <a:rPr lang="en-US" sz="2800" dirty="0">
                <a:latin typeface="Times New Roman" pitchFamily="18" charset="0"/>
                <a:cs typeface="Times New Roman" pitchFamily="18" charset="0"/>
              </a:rPr>
              <a:t> </a:t>
            </a:r>
            <a:r>
              <a:rPr lang="kk-KZ" sz="2800" dirty="0">
                <a:latin typeface="Times New Roman" pitchFamily="18" charset="0"/>
                <a:cs typeface="Times New Roman" pitchFamily="18" charset="0"/>
              </a:rPr>
              <a:t>етуге мүмкіндік береді</a:t>
            </a:r>
            <a:endParaRPr lang="ru-RU" sz="2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214290"/>
            <a:ext cx="8686800" cy="6429420"/>
          </a:xfrm>
        </p:spPr>
        <p:txBody>
          <a:bodyPr>
            <a:normAutofit fontScale="85000" lnSpcReduction="10000"/>
          </a:bodyPr>
          <a:lstStyle/>
          <a:p>
            <a:pPr algn="just">
              <a:buNone/>
            </a:pP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Модель</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объектінің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қасиеттерін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бейнелеп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береді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Талдау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тиімді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модельді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таңдап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деректер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қорын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қарастырудың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әртүрлі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аспектілері</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бағалау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өлшемін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қажет</a:t>
            </a:r>
            <a:r>
              <a:rPr lang="ru-RU" dirty="0">
                <a:latin typeface="Times New Roman" pitchFamily="18" charset="0"/>
                <a:cs typeface="Times New Roman" pitchFamily="18" charset="0"/>
              </a:rPr>
              <a:t>:</a:t>
            </a:r>
          </a:p>
          <a:p>
            <a:pPr algn="just"/>
            <a:r>
              <a:rPr lang="kk-KZ" dirty="0">
                <a:latin typeface="Times New Roman" pitchFamily="18" charset="0"/>
                <a:cs typeface="Times New Roman" pitchFamily="18" charset="0"/>
              </a:rPr>
              <a:t>-</a:t>
            </a:r>
            <a:r>
              <a:rPr lang="ru-RU" i="1" dirty="0">
                <a:solidFill>
                  <a:srgbClr val="FF0000"/>
                </a:solidFill>
                <a:latin typeface="Times New Roman" pitchFamily="18" charset="0"/>
                <a:cs typeface="Times New Roman" pitchFamily="18" charset="0"/>
              </a:rPr>
              <a:t>семиотика </a:t>
            </a:r>
            <a:r>
              <a:rPr lang="ru-RU" dirty="0">
                <a:latin typeface="Times New Roman" pitchFamily="18" charset="0"/>
                <a:cs typeface="Times New Roman" pitchFamily="18" charset="0"/>
              </a:rPr>
              <a:t>– модель </a:t>
            </a:r>
            <a:r>
              <a:rPr lang="ru-RU" dirty="0" err="1">
                <a:latin typeface="Times New Roman" pitchFamily="18" charset="0"/>
                <a:cs typeface="Times New Roman" pitchFamily="18" charset="0"/>
              </a:rPr>
              <a:t>үш</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сипаттамалардан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құралуы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тиіс</a:t>
            </a:r>
            <a:r>
              <a:rPr lang="ru-RU" dirty="0">
                <a:latin typeface="Times New Roman" pitchFamily="18" charset="0"/>
                <a:cs typeface="Times New Roman" pitchFamily="18" charset="0"/>
              </a:rPr>
              <a:t>: </a:t>
            </a:r>
            <a:r>
              <a:rPr lang="ru-RU" i="1" dirty="0">
                <a:latin typeface="Times New Roman" pitchFamily="18" charset="0"/>
                <a:cs typeface="Times New Roman" pitchFamily="18" charset="0"/>
              </a:rPr>
              <a:t>синтаксис, семантика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i="1" dirty="0">
                <a:latin typeface="Times New Roman" pitchFamily="18" charset="0"/>
                <a:cs typeface="Times New Roman" pitchFamily="18" charset="0"/>
              </a:rPr>
              <a:t>прагматика. </a:t>
            </a:r>
            <a:r>
              <a:rPr lang="ru-RU" dirty="0" err="1">
                <a:latin typeface="Times New Roman" pitchFamily="18" charset="0"/>
                <a:cs typeface="Times New Roman" pitchFamily="18" charset="0"/>
              </a:rPr>
              <a:t>Мұндағы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ережесі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объектінің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қасиетін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қасиеттерінің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мәнінен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қарапайым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модельдердің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мазмұнын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анықтайды</a:t>
            </a:r>
            <a:r>
              <a:rPr lang="ru-RU" dirty="0">
                <a:latin typeface="Times New Roman" pitchFamily="18" charset="0"/>
                <a:cs typeface="Times New Roman" pitchFamily="18" charset="0"/>
              </a:rPr>
              <a:t>;</a:t>
            </a:r>
          </a:p>
          <a:p>
            <a:pPr algn="just"/>
            <a:r>
              <a:rPr lang="kk-KZ" dirty="0">
                <a:latin typeface="Times New Roman" pitchFamily="18" charset="0"/>
                <a:cs typeface="Times New Roman" pitchFamily="18" charset="0"/>
              </a:rPr>
              <a:t>-</a:t>
            </a:r>
            <a:r>
              <a:rPr lang="ru-RU" i="1" dirty="0" err="1">
                <a:solidFill>
                  <a:srgbClr val="FF0000"/>
                </a:solidFill>
                <a:latin typeface="Times New Roman" pitchFamily="18" charset="0"/>
                <a:cs typeface="Times New Roman" pitchFamily="18" charset="0"/>
              </a:rPr>
              <a:t>типтеу</a:t>
            </a:r>
            <a:r>
              <a:rPr lang="ru-RU" i="1" dirty="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объектілер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класының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қасиеттері</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нақты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объектінің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белгілерін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көрсетеді</a:t>
            </a:r>
            <a:r>
              <a:rPr lang="ru-RU" dirty="0">
                <a:latin typeface="Times New Roman" pitchFamily="18" charset="0"/>
                <a:cs typeface="Times New Roman" pitchFamily="18" charset="0"/>
              </a:rPr>
              <a:t>;</a:t>
            </a:r>
          </a:p>
          <a:p>
            <a:pPr algn="just"/>
            <a:r>
              <a:rPr lang="kk-KZ" dirty="0">
                <a:latin typeface="Times New Roman" pitchFamily="18" charset="0"/>
                <a:cs typeface="Times New Roman" pitchFamily="18" charset="0"/>
              </a:rPr>
              <a:t>-</a:t>
            </a:r>
            <a:r>
              <a:rPr lang="ru-RU" i="1" dirty="0" err="1">
                <a:solidFill>
                  <a:srgbClr val="FF0000"/>
                </a:solidFill>
                <a:latin typeface="Times New Roman" pitchFamily="18" charset="0"/>
                <a:cs typeface="Times New Roman" pitchFamily="18" charset="0"/>
              </a:rPr>
              <a:t>өзгеріштігі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барлық ақпараттық кеңістіктік.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уақытша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сипаты</a:t>
            </a:r>
            <a:r>
              <a:rPr lang="ru-RU" dirty="0">
                <a:latin typeface="Times New Roman" pitchFamily="18" charset="0"/>
                <a:cs typeface="Times New Roman" pitchFamily="18" charset="0"/>
              </a:rPr>
              <a:t> бар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бірнеше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уақыттан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кейін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жаңартылуын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талап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етеді</a:t>
            </a:r>
            <a:r>
              <a:rPr lang="ru-RU" dirty="0">
                <a:latin typeface="Times New Roman" pitchFamily="18" charset="0"/>
                <a:cs typeface="Times New Roman" pitchFamily="18" charset="0"/>
              </a:rPr>
              <a:t>;</a:t>
            </a:r>
          </a:p>
          <a:p>
            <a:pPr algn="just"/>
            <a:r>
              <a:rPr lang="kk-KZ" dirty="0">
                <a:latin typeface="Times New Roman" pitchFamily="18" charset="0"/>
                <a:cs typeface="Times New Roman" pitchFamily="18" charset="0"/>
              </a:rPr>
              <a:t>-</a:t>
            </a:r>
            <a:r>
              <a:rPr lang="ru-RU" i="1" dirty="0" err="1">
                <a:solidFill>
                  <a:srgbClr val="FF0000"/>
                </a:solidFill>
                <a:latin typeface="Times New Roman" pitchFamily="18" charset="0"/>
                <a:cs typeface="Times New Roman" pitchFamily="18" charset="0"/>
              </a:rPr>
              <a:t>өзара</a:t>
            </a:r>
            <a:r>
              <a:rPr lang="ru-RU" i="1" dirty="0">
                <a:solidFill>
                  <a:srgbClr val="FF0000"/>
                </a:solidFill>
                <a:latin typeface="Times New Roman" pitchFamily="18" charset="0"/>
                <a:cs typeface="Times New Roman" pitchFamily="18" charset="0"/>
              </a:rPr>
              <a:t> </a:t>
            </a:r>
            <a:r>
              <a:rPr lang="ru-RU" i="1" dirty="0" err="1">
                <a:solidFill>
                  <a:srgbClr val="FF0000"/>
                </a:solidFill>
                <a:latin typeface="Times New Roman" pitchFamily="18" charset="0"/>
                <a:cs typeface="Times New Roman" pitchFamily="18" charset="0"/>
              </a:rPr>
              <a:t>байланыс</a:t>
            </a:r>
            <a:r>
              <a:rPr lang="ru-RU" i="1" dirty="0">
                <a:solidFill>
                  <a:srgbClr val="FF0000"/>
                </a:solidFill>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модельдің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бөліктері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құрылымын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түзеді</a:t>
            </a:r>
            <a:r>
              <a:rPr lang="ru-RU" dirty="0">
                <a:latin typeface="Times New Roman" pitchFamily="18" charset="0"/>
                <a:cs typeface="Times New Roman" pitchFamily="18" charset="0"/>
              </a:rPr>
              <a:t>.</a:t>
            </a:r>
          </a:p>
          <a:p>
            <a:pPr algn="just"/>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686800" cy="5294355"/>
          </a:xfrm>
        </p:spPr>
        <p:txBody>
          <a:bodyPr>
            <a:normAutofit/>
          </a:bodyPr>
          <a:lstStyle/>
          <a:p>
            <a:r>
              <a:rPr lang="ru-RU" sz="2800" dirty="0">
                <a:latin typeface="Times New Roman" pitchFamily="18" charset="0"/>
                <a:cs typeface="Times New Roman" pitchFamily="18" charset="0"/>
              </a:rPr>
              <a:t>ГАЖ-</a:t>
            </a:r>
            <a:r>
              <a:rPr lang="ru-RU" sz="2800" dirty="0" err="1">
                <a:latin typeface="Times New Roman" pitchFamily="18" charset="0"/>
                <a:cs typeface="Times New Roman" pitchFamily="18" charset="0"/>
              </a:rPr>
              <a:t>дағы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бейнеленген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деректерді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мына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аспектілерді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ескере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отырып</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қарастыруға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болады</a:t>
            </a:r>
            <a:r>
              <a:rPr lang="ru-RU" sz="2800" dirty="0">
                <a:latin typeface="Times New Roman" pitchFamily="18" charset="0"/>
                <a:cs typeface="Times New Roman" pitchFamily="18" charset="0"/>
              </a:rPr>
              <a:t>:</a:t>
            </a:r>
          </a:p>
          <a:p>
            <a:r>
              <a:rPr lang="kk-KZ" sz="2800" dirty="0">
                <a:latin typeface="Times New Roman" pitchFamily="18" charset="0"/>
                <a:cs typeface="Times New Roman" pitchFamily="18" charset="0"/>
              </a:rPr>
              <a:t>-</a:t>
            </a:r>
            <a:r>
              <a:rPr lang="ru-RU" sz="2800" i="1" dirty="0" err="1">
                <a:solidFill>
                  <a:srgbClr val="FF0000"/>
                </a:solidFill>
                <a:latin typeface="Times New Roman" pitchFamily="18" charset="0"/>
                <a:cs typeface="Times New Roman" pitchFamily="18" charset="0"/>
              </a:rPr>
              <a:t>кеңістіктік</a:t>
            </a:r>
            <a:r>
              <a:rPr lang="ru-RU" sz="2800" i="1" dirty="0" err="1">
                <a:latin typeface="Times New Roman" pitchFamily="18" charset="0"/>
                <a:cs typeface="Times New Roman" pitchFamily="18" charset="0"/>
              </a:rPr>
              <a:t> </a:t>
            </a:r>
            <a:r>
              <a:rPr lang="ru-RU" sz="2800" dirty="0">
                <a:latin typeface="Times New Roman" pitchFamily="18" charset="0"/>
                <a:cs typeface="Times New Roman" pitchFamily="18" charset="0"/>
              </a:rPr>
              <a:t>(</a:t>
            </a:r>
            <a:r>
              <a:rPr lang="ru-RU" sz="2800" dirty="0" err="1">
                <a:latin typeface="Times New Roman" pitchFamily="18" charset="0"/>
                <a:cs typeface="Times New Roman" pitchFamily="18" charset="0"/>
              </a:rPr>
              <a:t>орналасу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орнын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анықтау</a:t>
            </a:r>
            <a:r>
              <a:rPr lang="ru-RU" sz="2800" dirty="0">
                <a:latin typeface="Times New Roman" pitchFamily="18" charset="0"/>
                <a:cs typeface="Times New Roman" pitchFamily="18" charset="0"/>
              </a:rPr>
              <a:t>);</a:t>
            </a:r>
          </a:p>
          <a:p>
            <a:r>
              <a:rPr lang="kk-KZ" sz="2800" dirty="0">
                <a:latin typeface="Times New Roman" pitchFamily="18" charset="0"/>
                <a:cs typeface="Times New Roman" pitchFamily="18" charset="0"/>
              </a:rPr>
              <a:t>-</a:t>
            </a:r>
            <a:r>
              <a:rPr lang="ru-RU" sz="2800" i="1" dirty="0" err="1">
                <a:solidFill>
                  <a:srgbClr val="FF0000"/>
                </a:solidFill>
                <a:latin typeface="Times New Roman" pitchFamily="18" charset="0"/>
                <a:cs typeface="Times New Roman" pitchFamily="18" charset="0"/>
              </a:rPr>
              <a:t>уақыттық </a:t>
            </a:r>
            <a:r>
              <a:rPr lang="ru-RU" sz="2800" dirty="0" err="1">
                <a:latin typeface="Times New Roman" pitchFamily="18" charset="0"/>
                <a:cs typeface="Times New Roman" pitchFamily="18" charset="0"/>
              </a:rPr>
              <a:t>(уақыт өткен сайын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объектінің өзгеруі</a:t>
            </a:r>
            <a:r>
              <a:rPr lang="ru-RU" sz="2800" dirty="0">
                <a:latin typeface="Times New Roman" pitchFamily="18" charset="0"/>
                <a:cs typeface="Times New Roman" pitchFamily="18" charset="0"/>
              </a:rPr>
              <a:t>);</a:t>
            </a:r>
          </a:p>
          <a:p>
            <a:r>
              <a:rPr lang="kk-KZ" sz="2800" dirty="0">
                <a:latin typeface="Times New Roman" pitchFamily="18" charset="0"/>
                <a:cs typeface="Times New Roman" pitchFamily="18" charset="0"/>
              </a:rPr>
              <a:t>-</a:t>
            </a:r>
            <a:r>
              <a:rPr lang="ru-RU" sz="2800" i="1" dirty="0" err="1">
                <a:solidFill>
                  <a:srgbClr val="FF0000"/>
                </a:solidFill>
                <a:latin typeface="Times New Roman" pitchFamily="18" charset="0"/>
                <a:cs typeface="Times New Roman" pitchFamily="18" charset="0"/>
              </a:rPr>
              <a:t>тақырыптық</a:t>
            </a:r>
            <a:r>
              <a:rPr lang="ru-RU" sz="2800" i="1" dirty="0" err="1">
                <a:latin typeface="Times New Roman" pitchFamily="18" charset="0"/>
                <a:cs typeface="Times New Roman" pitchFamily="18" charset="0"/>
              </a:rPr>
              <a:t> </a:t>
            </a:r>
            <a:r>
              <a:rPr lang="ru-RU" sz="2800" dirty="0" err="1">
                <a:latin typeface="Times New Roman" pitchFamily="18" charset="0"/>
                <a:cs typeface="Times New Roman" pitchFamily="18" charset="0"/>
              </a:rPr>
              <a:t>(объектілердің белгілерін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көрсету</a:t>
            </a:r>
            <a:r>
              <a:rPr lang="ru-RU" sz="2800" dirty="0">
                <a:latin typeface="Times New Roman" pitchFamily="18" charset="0"/>
                <a:cs typeface="Times New Roman" pitchFamily="18" charset="0"/>
              </a:rPr>
              <a:t>).</a:t>
            </a:r>
          </a:p>
          <a:p>
            <a:pPr algn="just"/>
            <a:r>
              <a:rPr lang="ru-RU" sz="2800" dirty="0" err="1">
                <a:latin typeface="Times New Roman" pitchFamily="18" charset="0"/>
                <a:cs typeface="Times New Roman" pitchFamily="18" charset="0"/>
              </a:rPr>
              <a:t>Орналасу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орнын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анықтау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үшін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деректер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класы</a:t>
            </a:r>
            <a:r>
              <a:rPr lang="ru-RU" sz="2800" dirty="0">
                <a:latin typeface="Times New Roman" pitchFamily="18" charset="0"/>
                <a:cs typeface="Times New Roman" pitchFamily="18" charset="0"/>
              </a:rPr>
              <a:t> – </a:t>
            </a:r>
            <a:r>
              <a:rPr lang="ru-RU" sz="2800" i="1" dirty="0" err="1">
                <a:solidFill>
                  <a:srgbClr val="FF0000"/>
                </a:solidFill>
                <a:latin typeface="Times New Roman" pitchFamily="18" charset="0"/>
                <a:cs typeface="Times New Roman" pitchFamily="18" charset="0"/>
              </a:rPr>
              <a:t>координаталар</a:t>
            </a:r>
            <a:r>
              <a:rPr lang="ru-RU" sz="2800" i="1" dirty="0">
                <a:solidFill>
                  <a:srgbClr val="FF0000"/>
                </a:solidFill>
                <a:latin typeface="Times New Roman" pitchFamily="18" charset="0"/>
                <a:cs typeface="Times New Roman" pitchFamily="18" charset="0"/>
              </a:rPr>
              <a:t>, </a:t>
            </a:r>
            <a:r>
              <a:rPr lang="ru-RU" sz="2800" dirty="0">
                <a:latin typeface="Times New Roman" pitchFamily="18" charset="0"/>
                <a:cs typeface="Times New Roman" pitchFamily="18" charset="0"/>
              </a:rPr>
              <a:t>ал </a:t>
            </a:r>
            <a:r>
              <a:rPr lang="ru-RU" sz="2800" dirty="0" err="1">
                <a:latin typeface="Times New Roman" pitchFamily="18" charset="0"/>
                <a:cs typeface="Times New Roman" pitchFamily="18" charset="0"/>
              </a:rPr>
              <a:t>уақыт</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параметрлері</a:t>
            </a:r>
            <a:r>
              <a:rPr lang="ru-RU" sz="2800" dirty="0">
                <a:latin typeface="Times New Roman" pitchFamily="18" charset="0"/>
                <a:cs typeface="Times New Roman" pitchFamily="18" charset="0"/>
              </a:rPr>
              <a:t> мен </a:t>
            </a:r>
            <a:r>
              <a:rPr lang="ru-RU" sz="2800" dirty="0" err="1">
                <a:latin typeface="Times New Roman" pitchFamily="18" charset="0"/>
                <a:cs typeface="Times New Roman" pitchFamily="18" charset="0"/>
              </a:rPr>
              <a:t>тақырыптық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бағыттылығын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анықтау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үшін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басқа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деректер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класы</a:t>
            </a:r>
            <a:r>
              <a:rPr lang="ru-RU" sz="2800" dirty="0">
                <a:latin typeface="Times New Roman" pitchFamily="18" charset="0"/>
                <a:cs typeface="Times New Roman" pitchFamily="18" charset="0"/>
              </a:rPr>
              <a:t> — </a:t>
            </a:r>
            <a:r>
              <a:rPr lang="ru-RU" sz="2800" i="1" dirty="0" err="1">
                <a:solidFill>
                  <a:srgbClr val="FF0000"/>
                </a:solidFill>
                <a:latin typeface="Times New Roman" pitchFamily="18" charset="0"/>
                <a:cs typeface="Times New Roman" pitchFamily="18" charset="0"/>
              </a:rPr>
              <a:t>атрибуттар</a:t>
            </a:r>
            <a:r>
              <a:rPr lang="ru-RU" sz="2800" i="1" dirty="0">
                <a:latin typeface="Times New Roman" pitchFamily="18" charset="0"/>
                <a:cs typeface="Times New Roman" pitchFamily="18" charset="0"/>
              </a:rPr>
              <a:t> </a:t>
            </a:r>
            <a:r>
              <a:rPr lang="ru-RU" sz="2800" dirty="0" err="1">
                <a:latin typeface="Times New Roman" pitchFamily="18" charset="0"/>
                <a:cs typeface="Times New Roman" pitchFamily="18" charset="0"/>
              </a:rPr>
              <a:t>қолданылады</a:t>
            </a:r>
            <a:r>
              <a:rPr lang="ru-RU" sz="2800" i="1"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endParaRPr lang="ru-RU"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b="1" i="1" dirty="0">
                <a:latin typeface="Times New Roman" pitchFamily="18" charset="0"/>
                <a:cs typeface="Times New Roman" pitchFamily="18" charset="0"/>
              </a:rPr>
              <a:t>Векторлы, растрлы модельдер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304800" y="1142984"/>
            <a:ext cx="8686800" cy="5357850"/>
          </a:xfrm>
        </p:spPr>
        <p:txBody>
          <a:bodyPr>
            <a:normAutofit fontScale="85000" lnSpcReduction="10000"/>
          </a:bodyPr>
          <a:lstStyle/>
          <a:p>
            <a:pPr algn="just">
              <a:buNone/>
            </a:pP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		ГАЖ-дағы деректер қорының көзбен шолу негізін – </a:t>
            </a:r>
            <a:r>
              <a:rPr lang="kk-KZ" i="1" dirty="0">
                <a:solidFill>
                  <a:srgbClr val="FF0000"/>
                </a:solidFill>
                <a:latin typeface="Times New Roman" pitchFamily="18" charset="0"/>
                <a:cs typeface="Times New Roman" pitchFamily="18" charset="0"/>
              </a:rPr>
              <a:t>векторлы</a:t>
            </a:r>
            <a:r>
              <a:rPr lang="en-US" i="1" dirty="0">
                <a:latin typeface="Times New Roman" pitchFamily="18" charset="0"/>
                <a:cs typeface="Times New Roman" pitchFamily="18" charset="0"/>
              </a:rPr>
              <a:t> </a:t>
            </a:r>
            <a:r>
              <a:rPr lang="kk-KZ" dirty="0">
                <a:latin typeface="Times New Roman" pitchFamily="18" charset="0"/>
                <a:cs typeface="Times New Roman" pitchFamily="18" charset="0"/>
              </a:rPr>
              <a:t>және </a:t>
            </a:r>
            <a:r>
              <a:rPr lang="kk-KZ" i="1" dirty="0">
                <a:solidFill>
                  <a:srgbClr val="FF0000"/>
                </a:solidFill>
                <a:latin typeface="Times New Roman" pitchFamily="18" charset="0"/>
                <a:cs typeface="Times New Roman" pitchFamily="18" charset="0"/>
              </a:rPr>
              <a:t>растрлы </a:t>
            </a:r>
            <a:r>
              <a:rPr lang="kk-KZ" dirty="0">
                <a:latin typeface="Times New Roman" pitchFamily="18" charset="0"/>
                <a:cs typeface="Times New Roman" pitchFamily="18" charset="0"/>
              </a:rPr>
              <a:t>модельдер құрайды.</a:t>
            </a:r>
          </a:p>
          <a:p>
            <a:pPr algn="just">
              <a:buNone/>
            </a:pPr>
            <a:endParaRPr lang="ru-RU" dirty="0">
              <a:latin typeface="Times New Roman" pitchFamily="18" charset="0"/>
              <a:cs typeface="Times New Roman" pitchFamily="18" charset="0"/>
            </a:endParaRPr>
          </a:p>
          <a:p>
            <a:pPr algn="just"/>
            <a:r>
              <a:rPr lang="ru-RU" dirty="0" err="1">
                <a:latin typeface="Times New Roman" pitchFamily="18" charset="0"/>
                <a:cs typeface="Times New Roman" pitchFamily="18" charset="0"/>
              </a:rPr>
              <a:t>Деректер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типі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бойынша</a:t>
            </a:r>
            <a:r>
              <a:rPr lang="ru-RU" dirty="0">
                <a:latin typeface="Times New Roman" pitchFamily="18" charset="0"/>
                <a:cs typeface="Times New Roman" pitchFamily="18" charset="0"/>
              </a:rPr>
              <a:t> ГАЖ </a:t>
            </a:r>
            <a:r>
              <a:rPr lang="ru-RU" dirty="0" err="1">
                <a:latin typeface="Times New Roman" pitchFamily="18" charset="0"/>
                <a:cs typeface="Times New Roman" pitchFamily="18" charset="0"/>
              </a:rPr>
              <a:t>модельдері</a:t>
            </a:r>
            <a:r>
              <a:rPr lang="ru-RU"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buNone/>
            </a:pP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 </a:t>
            </a:r>
            <a:r>
              <a:rPr lang="ru-RU" dirty="0" err="1">
                <a:latin typeface="Times New Roman" pitchFamily="18" charset="0"/>
                <a:cs typeface="Times New Roman" pitchFamily="18" charset="0"/>
              </a:rPr>
              <a:t>векторлы</a:t>
            </a:r>
            <a:r>
              <a:rPr lang="ru-RU" dirty="0">
                <a:latin typeface="Times New Roman" pitchFamily="18" charset="0"/>
                <a:cs typeface="Times New Roman" pitchFamily="18" charset="0"/>
              </a:rPr>
              <a:t>;</a:t>
            </a:r>
          </a:p>
          <a:p>
            <a:pPr algn="just"/>
            <a:r>
              <a:rPr lang="kk-KZ" dirty="0">
                <a:latin typeface="Times New Roman" pitchFamily="18" charset="0"/>
                <a:cs typeface="Times New Roman" pitchFamily="18" charset="0"/>
              </a:rPr>
              <a:t>- </a:t>
            </a:r>
            <a:r>
              <a:rPr lang="ru-RU" dirty="0" err="1">
                <a:latin typeface="Times New Roman" pitchFamily="18" charset="0"/>
                <a:cs typeface="Times New Roman" pitchFamily="18" charset="0"/>
              </a:rPr>
              <a:t>растрлы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бөлінеді</a:t>
            </a:r>
            <a:r>
              <a:rPr lang="ru-RU" dirty="0">
                <a:latin typeface="Times New Roman" pitchFamily="18" charset="0"/>
                <a:cs typeface="Times New Roman" pitchFamily="18" charset="0"/>
              </a:rPr>
              <a:t>.</a:t>
            </a:r>
          </a:p>
          <a:p>
            <a:pPr algn="just">
              <a:buNone/>
            </a:pPr>
            <a:endParaRPr lang="en-US" dirty="0">
              <a:latin typeface="Times New Roman" pitchFamily="18" charset="0"/>
              <a:cs typeface="Times New Roman" pitchFamily="18" charset="0"/>
            </a:endParaRPr>
          </a:p>
          <a:p>
            <a:pPr algn="just">
              <a:buNone/>
            </a:pP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Деректердің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векторлы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модельдері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барлық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кеңістікті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растрлы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модельден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өзгеше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кеңістіктің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бөлігін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векторлар</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құрылады</a:t>
            </a:r>
            <a:r>
              <a:rPr lang="ru-RU" dirty="0">
                <a:latin typeface="Times New Roman" pitchFamily="18" charset="0"/>
                <a:cs typeface="Times New Roman" pitchFamily="18" charset="0"/>
              </a:rPr>
              <a:t>.</a:t>
            </a:r>
          </a:p>
          <a:p>
            <a:pPr algn="just"/>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14290"/>
            <a:ext cx="8777318" cy="6643710"/>
          </a:xfrm>
        </p:spPr>
        <p:txBody>
          <a:bodyPr>
            <a:normAutofit/>
          </a:bodyPr>
          <a:lstStyle/>
          <a:p>
            <a:pPr algn="just"/>
            <a:r>
              <a:rPr lang="ru-RU" sz="2400" i="1" dirty="0" err="1">
                <a:solidFill>
                  <a:srgbClr val="FF0000"/>
                </a:solidFill>
                <a:latin typeface="Times New Roman" pitchFamily="18" charset="0"/>
                <a:cs typeface="Times New Roman" pitchFamily="18" charset="0"/>
              </a:rPr>
              <a:t>Векторлы</a:t>
            </a:r>
            <a:r>
              <a:rPr lang="ru-RU" sz="2400" i="1" dirty="0">
                <a:solidFill>
                  <a:srgbClr val="FF0000"/>
                </a:solidFill>
                <a:latin typeface="Times New Roman" pitchFamily="18" charset="0"/>
                <a:cs typeface="Times New Roman" pitchFamily="18" charset="0"/>
              </a:rPr>
              <a:t> </a:t>
            </a:r>
            <a:r>
              <a:rPr lang="ru-RU" sz="2400" i="1" dirty="0" err="1">
                <a:solidFill>
                  <a:srgbClr val="FF0000"/>
                </a:solidFill>
                <a:latin typeface="Times New Roman" pitchFamily="18" charset="0"/>
                <a:cs typeface="Times New Roman" pitchFamily="18" charset="0"/>
              </a:rPr>
              <a:t>модельде</a:t>
            </a:r>
            <a:r>
              <a:rPr lang="ru-RU" sz="2400" i="1"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нүкте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сызық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полигон </a:t>
            </a:r>
            <a:r>
              <a:rPr lang="ru-RU" sz="2400" dirty="0" err="1">
                <a:latin typeface="Times New Roman" pitchFamily="18" charset="0"/>
                <a:cs typeface="Times New Roman" pitchFamily="18" charset="0"/>
              </a:rPr>
              <a:t>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ақпараттар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кодталып</a:t>
            </a:r>
            <a:r>
              <a:rPr lang="ru-RU" sz="2400" dirty="0">
                <a:latin typeface="Times New Roman" pitchFamily="18" charset="0"/>
                <a:cs typeface="Times New Roman" pitchFamily="18" charset="0"/>
              </a:rPr>
              <a:t>, Х, У </a:t>
            </a:r>
            <a:r>
              <a:rPr lang="ru-RU" sz="2400" dirty="0" err="1">
                <a:latin typeface="Times New Roman" pitchFamily="18" charset="0"/>
                <a:cs typeface="Times New Roman" pitchFamily="18" charset="0"/>
              </a:rPr>
              <a:t>координаталар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жинағы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сақталады</a:t>
            </a:r>
            <a:r>
              <a:rPr lang="ru-RU" sz="2400" dirty="0">
                <a:latin typeface="Times New Roman" pitchFamily="18" charset="0"/>
                <a:cs typeface="Times New Roman" pitchFamily="18" charset="0"/>
              </a:rPr>
              <a:t>. </a:t>
            </a:r>
            <a:r>
              <a:rPr lang="kk-KZ" sz="2400" dirty="0">
                <a:latin typeface="Times New Roman" pitchFamily="18" charset="0"/>
                <a:cs typeface="Times New Roman" pitchFamily="18" charset="0"/>
              </a:rPr>
              <a:t>Мысалы, қыстау, бұлақ көзі, құдық, бұрғылау ұңғымасы, т.б.нүктелердің орналасу орны екі координатамен (Х, У) сипатталады. Жол, өзендер, әртүрлі құбырлар сияқты сызықты объектілер Х, У</a:t>
            </a:r>
            <a:r>
              <a:rPr lang="ru-RU" sz="2400" dirty="0">
                <a:latin typeface="Times New Roman" pitchFamily="18" charset="0"/>
                <a:cs typeface="Times New Roman" pitchFamily="18" charset="0"/>
              </a:rPr>
              <a:t> </a:t>
            </a:r>
            <a:r>
              <a:rPr lang="kk-KZ" sz="2400" dirty="0">
                <a:latin typeface="Times New Roman" pitchFamily="18" charset="0"/>
                <a:cs typeface="Times New Roman" pitchFamily="18" charset="0"/>
              </a:rPr>
              <a:t>координаталар жинағы ретінде сақталады.</a:t>
            </a:r>
            <a:endParaRPr lang="ru-RU" sz="2400" dirty="0">
              <a:latin typeface="Times New Roman" pitchFamily="18" charset="0"/>
              <a:cs typeface="Times New Roman" pitchFamily="18" charset="0"/>
            </a:endParaRPr>
          </a:p>
          <a:p>
            <a:pPr algn="just"/>
            <a:r>
              <a:rPr lang="kk-KZ" sz="2400" i="1" dirty="0">
                <a:solidFill>
                  <a:srgbClr val="FF0000"/>
                </a:solidFill>
                <a:latin typeface="Times New Roman" pitchFamily="18" charset="0"/>
                <a:cs typeface="Times New Roman" pitchFamily="18" charset="0"/>
              </a:rPr>
              <a:t>Нүктелі объект </a:t>
            </a:r>
            <a:r>
              <a:rPr lang="kk-KZ" sz="2400" dirty="0">
                <a:latin typeface="Times New Roman" pitchFamily="18" charset="0"/>
                <a:cs typeface="Times New Roman" pitchFamily="18" charset="0"/>
              </a:rPr>
              <a:t>– сандық карта объектісі, оның метрикалық сипаттамасы, бір нүкте координаттарымен берілген.</a:t>
            </a:r>
            <a:endParaRPr lang="ru-RU" sz="2400" dirty="0">
              <a:latin typeface="Times New Roman" pitchFamily="18" charset="0"/>
              <a:cs typeface="Times New Roman" pitchFamily="18" charset="0"/>
            </a:endParaRPr>
          </a:p>
          <a:p>
            <a:pPr algn="just"/>
            <a:r>
              <a:rPr lang="kk-KZ" sz="2400" i="1" dirty="0">
                <a:solidFill>
                  <a:srgbClr val="FF0000"/>
                </a:solidFill>
                <a:latin typeface="Times New Roman" pitchFamily="18" charset="0"/>
                <a:cs typeface="Times New Roman" pitchFamily="18" charset="0"/>
              </a:rPr>
              <a:t>Сызықты объект </a:t>
            </a:r>
            <a:r>
              <a:rPr lang="kk-KZ" sz="2400" dirty="0">
                <a:latin typeface="Times New Roman" pitchFamily="18" charset="0"/>
                <a:cs typeface="Times New Roman" pitchFamily="18" charset="0"/>
              </a:rPr>
              <a:t>– сандық карта объектісі, оның метрикалық сипаттамасы нүктелерінің координаталары тізбегімен берілген. Су айдыны, жер бөліктері немесе қызмет көрсету орындары </a:t>
            </a:r>
            <a:r>
              <a:rPr lang="kk-KZ" sz="2400" i="1" dirty="0">
                <a:latin typeface="Times New Roman" pitchFamily="18" charset="0"/>
                <a:cs typeface="Times New Roman" pitchFamily="18" charset="0"/>
              </a:rPr>
              <a:t>полигонды (аудандық) объектілер </a:t>
            </a:r>
            <a:r>
              <a:rPr lang="kk-KZ" sz="2400" dirty="0">
                <a:latin typeface="Times New Roman" pitchFamily="18" charset="0"/>
                <a:cs typeface="Times New Roman" pitchFamily="18" charset="0"/>
              </a:rPr>
              <a:t>сияқты, тұйықталған координаталар жинағы түрінде сақталады.</a:t>
            </a:r>
            <a:endParaRPr lang="ru-RU" sz="2400" dirty="0">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686800" cy="642918"/>
          </a:xfrm>
        </p:spPr>
        <p:txBody>
          <a:bodyPr>
            <a:noAutofit/>
          </a:bodyPr>
          <a:lstStyle/>
          <a:p>
            <a:pPr algn="ctr"/>
            <a:r>
              <a:rPr lang="kk-KZ" sz="2800" b="1" dirty="0">
                <a:latin typeface="Times New Roman" pitchFamily="18" charset="0"/>
                <a:cs typeface="Times New Roman" pitchFamily="18" charset="0"/>
              </a:rPr>
              <a:t>Векторлық деректердің форматтары</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l="25061" t="24062" r="29954" b="12802"/>
          <a:stretch>
            <a:fillRect/>
          </a:stretch>
        </p:blipFill>
        <p:spPr bwMode="auto">
          <a:xfrm>
            <a:off x="827584" y="642918"/>
            <a:ext cx="7488832" cy="6215082"/>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14290"/>
            <a:ext cx="9144000" cy="6215106"/>
          </a:xfrm>
        </p:spPr>
        <p:txBody>
          <a:bodyPr>
            <a:noAutofit/>
          </a:bodyPr>
          <a:lstStyle/>
          <a:p>
            <a:pPr algn="just"/>
            <a:r>
              <a:rPr lang="kk-KZ" sz="2400" dirty="0">
                <a:latin typeface="Times New Roman" pitchFamily="18" charset="0"/>
                <a:cs typeface="Times New Roman" pitchFamily="18" charset="0"/>
              </a:rPr>
              <a:t>Растрлы суреттемелер – графикалық ақпараттарды сканерлеу нәтижесінде алынуы мүмкін. Растрлы бейнелер өзінше жеке элемент құраушылар (ұяшықтар) мәндерінің жинағын береді, ол сканерленген картаға немесе көрініске ұқсас.</a:t>
            </a:r>
            <a:endParaRPr lang="ru-RU" sz="2400" dirty="0">
              <a:latin typeface="Times New Roman" pitchFamily="18" charset="0"/>
              <a:cs typeface="Times New Roman" pitchFamily="18" charset="0"/>
            </a:endParaRPr>
          </a:p>
          <a:p>
            <a:pPr algn="just"/>
            <a:r>
              <a:rPr lang="kk-KZ" sz="2400" dirty="0">
                <a:latin typeface="Times New Roman" pitchFamily="18" charset="0"/>
                <a:cs typeface="Times New Roman" pitchFamily="18" charset="0"/>
              </a:rPr>
              <a:t>Деректер моделі – нақты әлемді үздіксіз тізбекпен, дискретті объектілер жинағына сипаттауды береді.</a:t>
            </a:r>
            <a:endParaRPr lang="ru-RU" sz="2400" dirty="0">
              <a:latin typeface="Times New Roman" pitchFamily="18" charset="0"/>
              <a:cs typeface="Times New Roman" pitchFamily="18" charset="0"/>
            </a:endParaRPr>
          </a:p>
          <a:p>
            <a:pPr algn="just"/>
            <a:r>
              <a:rPr lang="kk-KZ" sz="2400" i="1" dirty="0">
                <a:latin typeface="Times New Roman" pitchFamily="18" charset="0"/>
                <a:cs typeface="Times New Roman" pitchFamily="18" charset="0"/>
              </a:rPr>
              <a:t>Растрлы модельдердегі </a:t>
            </a:r>
            <a:r>
              <a:rPr lang="kk-KZ" sz="2400" dirty="0">
                <a:latin typeface="Times New Roman" pitchFamily="18" charset="0"/>
                <a:cs typeface="Times New Roman" pitchFamily="18" charset="0"/>
              </a:rPr>
              <a:t>дискреттелу ең қарапайым тәсілмен жүзеге асырылады, яғни барлық объект тұрақты желіні тудырушы кеңістіктік ұяшықтарға бейнеленеді. Растрлы модельдердің әрбір ұяшығына өлшемдері бірдей, бірақ сипаттамалары бойынша әртүрлі (түсі, тығыздығы) объект бетінің аймағы сәйкес келеді.</a:t>
            </a:r>
            <a:endParaRPr lang="ru-RU" sz="2400" dirty="0">
              <a:latin typeface="Times New Roman" pitchFamily="18" charset="0"/>
              <a:cs typeface="Times New Roman" pitchFamily="18" charset="0"/>
            </a:endParaRPr>
          </a:p>
          <a:p>
            <a:pPr algn="just"/>
            <a:r>
              <a:rPr lang="kk-KZ" sz="2400" dirty="0">
                <a:latin typeface="Times New Roman" pitchFamily="18" charset="0"/>
                <a:cs typeface="Times New Roman" pitchFamily="18" charset="0"/>
              </a:rPr>
              <a:t>Егер векторлық модель кез келген объектінің қайда орналасқаны жөнінде ақпарат бере алса, онда растрлы модель – аумақтың кезкелген нүктесінде не орналасқаны жөнінде ақпарат береді.</a:t>
            </a:r>
            <a:endParaRPr lang="ru-RU"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14290"/>
            <a:ext cx="8777318" cy="6215106"/>
          </a:xfrm>
        </p:spPr>
        <p:txBody>
          <a:bodyPr>
            <a:noAutofit/>
          </a:bodyPr>
          <a:lstStyle/>
          <a:p>
            <a:pPr algn="just"/>
            <a:r>
              <a:rPr lang="ru-RU" sz="2400" dirty="0" err="1">
                <a:latin typeface="Times New Roman" pitchFamily="18" charset="0"/>
                <a:cs typeface="Times New Roman" pitchFamily="18" charset="0"/>
              </a:rPr>
              <a:t>Растрлы</a:t>
            </a:r>
            <a:r>
              <a:rPr lang="ru-RU" sz="2400" dirty="0">
                <a:latin typeface="Times New Roman" pitchFamily="18" charset="0"/>
                <a:cs typeface="Times New Roman" pitchFamily="18" charset="0"/>
              </a:rPr>
              <a:t> модель </a:t>
            </a:r>
            <a:r>
              <a:rPr lang="ru-RU" sz="2400" dirty="0" err="1">
                <a:latin typeface="Times New Roman" pitchFamily="18" charset="0"/>
                <a:cs typeface="Times New Roman" pitchFamily="18" charset="0"/>
              </a:rPr>
              <a:t>үшін бірқатар сипаттамалар</a:t>
            </a:r>
            <a:r>
              <a:rPr lang="ru-RU" sz="2400" dirty="0">
                <a:latin typeface="Times New Roman" pitchFamily="18" charset="0"/>
                <a:cs typeface="Times New Roman" pitchFamily="18" charset="0"/>
              </a:rPr>
              <a:t> бар:</a:t>
            </a:r>
          </a:p>
          <a:p>
            <a:pPr algn="just"/>
            <a:r>
              <a:rPr lang="kk-KZ" sz="2400" dirty="0">
                <a:latin typeface="Times New Roman" pitchFamily="18" charset="0"/>
                <a:cs typeface="Times New Roman" pitchFamily="18" charset="0"/>
              </a:rPr>
              <a:t>-</a:t>
            </a:r>
            <a:r>
              <a:rPr lang="ru-RU" sz="2400" i="1" dirty="0" err="1">
                <a:solidFill>
                  <a:srgbClr val="FF0000"/>
                </a:solidFill>
                <a:latin typeface="Times New Roman" pitchFamily="18" charset="0"/>
                <a:cs typeface="Times New Roman" pitchFamily="18" charset="0"/>
              </a:rPr>
              <a:t>рұқсат</a:t>
            </a:r>
            <a:r>
              <a:rPr lang="ru-RU" sz="2400" i="1" dirty="0">
                <a:solidFill>
                  <a:srgbClr val="FF0000"/>
                </a:solidFill>
                <a:latin typeface="Times New Roman" pitchFamily="18" charset="0"/>
                <a:cs typeface="Times New Roman" pitchFamily="18" charset="0"/>
              </a:rPr>
              <a:t> беру </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пиксельмен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сипатталатын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кеңістіктің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еңкіші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аймағының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бетінің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минималь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сызықты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өлшемі</a:t>
            </a:r>
            <a:r>
              <a:rPr lang="ru-RU" sz="2400" dirty="0">
                <a:latin typeface="Times New Roman" pitchFamily="18" charset="0"/>
                <a:cs typeface="Times New Roman" pitchFamily="18" charset="0"/>
              </a:rPr>
              <a:t>. </a:t>
            </a:r>
            <a:r>
              <a:rPr lang="kk-KZ" sz="2400" dirty="0">
                <a:latin typeface="Times New Roman" pitchFamily="18" charset="0"/>
                <a:cs typeface="Times New Roman" pitchFamily="18" charset="0"/>
              </a:rPr>
              <a:t>Пиксельдер әдетте тік бұрыштарды немесе квадратты береді, ал үшбұрыштар мен алты бұрыштар сирек қолданылады. Ең кіші өлшемді ұяшықтардың рұқсаты, өте жоғары. </a:t>
            </a:r>
          </a:p>
          <a:p>
            <a:pPr algn="just"/>
            <a:r>
              <a:rPr lang="kk-KZ" sz="2400" i="1" dirty="0">
                <a:solidFill>
                  <a:srgbClr val="FF0000"/>
                </a:solidFill>
                <a:latin typeface="Times New Roman" pitchFamily="18" charset="0"/>
                <a:cs typeface="Times New Roman" pitchFamily="18" charset="0"/>
              </a:rPr>
              <a:t>Жоғары рұқсат </a:t>
            </a:r>
            <a:r>
              <a:rPr lang="kk-KZ" sz="2400" dirty="0">
                <a:latin typeface="Times New Roman" pitchFamily="18" charset="0"/>
                <a:cs typeface="Times New Roman" pitchFamily="18" charset="0"/>
              </a:rPr>
              <a:t>деп – детальдар молшылығын, көп ұяшықтарды, ұяшықтардың минималь өлшемін айтады.</a:t>
            </a:r>
          </a:p>
          <a:p>
            <a:pPr>
              <a:buNone/>
            </a:pPr>
            <a:r>
              <a:rPr lang="kk-KZ" sz="2400" dirty="0">
                <a:latin typeface="Times New Roman" pitchFamily="18" charset="0"/>
                <a:cs typeface="Times New Roman" pitchFamily="18" charset="0"/>
              </a:rPr>
              <a:t>		Растрлы модельдердің рұқсат берулері келесі өлшемдерде  болады :</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ppi</a:t>
            </a:r>
            <a:r>
              <a:rPr lang="en-US" sz="2400" dirty="0">
                <a:latin typeface="Times New Roman" pitchFamily="18" charset="0"/>
                <a:cs typeface="Times New Roman" pitchFamily="18" charset="0"/>
              </a:rPr>
              <a:t> (pixel per inch) – </a:t>
            </a:r>
            <a:r>
              <a:rPr lang="ru-RU" sz="2400" dirty="0" err="1">
                <a:latin typeface="Times New Roman" pitchFamily="18" charset="0"/>
                <a:cs typeface="Times New Roman" pitchFamily="18" charset="0"/>
              </a:rPr>
              <a:t>пиксел</a:t>
            </a:r>
            <a:r>
              <a:rPr lang="ru-RU" sz="2400" dirty="0">
                <a:latin typeface="Times New Roman" pitchFamily="18" charset="0"/>
                <a:cs typeface="Times New Roman" pitchFamily="18" charset="0"/>
              </a:rPr>
              <a:t> дюйм</a:t>
            </a:r>
            <a:r>
              <a:rPr lang="kk-KZ" sz="2400" dirty="0">
                <a:latin typeface="Times New Roman" pitchFamily="18" charset="0"/>
                <a:cs typeface="Times New Roman" pitchFamily="18" charset="0"/>
              </a:rPr>
              <a:t>ге</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dpi (dot per inch) – </a:t>
            </a:r>
            <a:r>
              <a:rPr lang="kk-KZ" sz="2400" dirty="0">
                <a:latin typeface="Times New Roman" pitchFamily="18" charset="0"/>
                <a:cs typeface="Times New Roman" pitchFamily="18" charset="0"/>
              </a:rPr>
              <a:t>нүктелер </a:t>
            </a:r>
            <a:r>
              <a:rPr lang="ru-RU" sz="2400" dirty="0">
                <a:latin typeface="Times New Roman" pitchFamily="18" charset="0"/>
                <a:cs typeface="Times New Roman" pitchFamily="18" charset="0"/>
              </a:rPr>
              <a:t>дюйм</a:t>
            </a:r>
            <a:r>
              <a:rPr lang="kk-KZ" sz="2400" dirty="0">
                <a:latin typeface="Times New Roman" pitchFamily="18" charset="0"/>
                <a:cs typeface="Times New Roman" pitchFamily="18" charset="0"/>
              </a:rPr>
              <a:t>ге</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lpi</a:t>
            </a:r>
            <a:r>
              <a:rPr lang="en-US" sz="2400" dirty="0">
                <a:latin typeface="Times New Roman" pitchFamily="18" charset="0"/>
                <a:cs typeface="Times New Roman" pitchFamily="18" charset="0"/>
              </a:rPr>
              <a:t> (line per inch) – </a:t>
            </a:r>
            <a:r>
              <a:rPr lang="kk-KZ" sz="2400" dirty="0">
                <a:latin typeface="Times New Roman" pitchFamily="18" charset="0"/>
                <a:cs typeface="Times New Roman" pitchFamily="18" charset="0"/>
              </a:rPr>
              <a:t>сызықтар </a:t>
            </a:r>
            <a:r>
              <a:rPr lang="ru-RU" sz="2400" dirty="0">
                <a:latin typeface="Times New Roman" pitchFamily="18" charset="0"/>
                <a:cs typeface="Times New Roman" pitchFamily="18" charset="0"/>
              </a:rPr>
              <a:t>дюйм</a:t>
            </a:r>
            <a:r>
              <a:rPr lang="kk-KZ" sz="2400" dirty="0">
                <a:latin typeface="Times New Roman" pitchFamily="18" charset="0"/>
                <a:cs typeface="Times New Roman" pitchFamily="18" charset="0"/>
              </a:rPr>
              <a:t>ге</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buNone/>
            </a:pPr>
            <a:endParaRPr lang="ru-RU" sz="2400" dirty="0">
              <a:latin typeface="Times New Roman" pitchFamily="18" charset="0"/>
              <a:cs typeface="Times New Roman" pitchFamily="18" charset="0"/>
            </a:endParaRPr>
          </a:p>
          <a:p>
            <a:pPr algn="just">
              <a:buNone/>
            </a:pPr>
            <a:endParaRPr lang="ru-RU" sz="24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643710"/>
          </a:xfrm>
        </p:spPr>
        <p:txBody>
          <a:bodyPr>
            <a:noAutofit/>
          </a:bodyPr>
          <a:lstStyle/>
          <a:p>
            <a:r>
              <a:rPr lang="kk-KZ" sz="2300" dirty="0">
                <a:latin typeface="Times New Roman" pitchFamily="18" charset="0"/>
                <a:cs typeface="Times New Roman" pitchFamily="18" charset="0"/>
              </a:rPr>
              <a:t>-</a:t>
            </a:r>
            <a:r>
              <a:rPr lang="kk-KZ" sz="2300" i="1" dirty="0">
                <a:latin typeface="Times New Roman" pitchFamily="18" charset="0"/>
                <a:cs typeface="Times New Roman" pitchFamily="18" charset="0"/>
              </a:rPr>
              <a:t>мәні </a:t>
            </a:r>
            <a:r>
              <a:rPr lang="kk-KZ" sz="2300" dirty="0">
                <a:latin typeface="Times New Roman" pitchFamily="18" charset="0"/>
                <a:cs typeface="Times New Roman" pitchFamily="18" charset="0"/>
              </a:rPr>
              <a:t>– растр элементінде (пиксельде) сақталатын ақпарат элементі;</a:t>
            </a:r>
            <a:endParaRPr lang="ru-RU" sz="2300" dirty="0">
              <a:latin typeface="Times New Roman" pitchFamily="18" charset="0"/>
              <a:cs typeface="Times New Roman" pitchFamily="18" charset="0"/>
            </a:endParaRPr>
          </a:p>
          <a:p>
            <a:r>
              <a:rPr lang="kk-KZ" sz="2300" dirty="0">
                <a:latin typeface="Times New Roman" pitchFamily="18" charset="0"/>
                <a:cs typeface="Times New Roman" pitchFamily="18" charset="0"/>
              </a:rPr>
              <a:t>-</a:t>
            </a:r>
            <a:r>
              <a:rPr lang="kk-KZ" sz="2300" i="1" dirty="0">
                <a:latin typeface="Times New Roman" pitchFamily="18" charset="0"/>
                <a:cs typeface="Times New Roman" pitchFamily="18" charset="0"/>
              </a:rPr>
              <a:t>бағыт </a:t>
            </a:r>
            <a:r>
              <a:rPr lang="kk-KZ" sz="2300" dirty="0">
                <a:latin typeface="Times New Roman" pitchFamily="18" charset="0"/>
                <a:cs typeface="Times New Roman" pitchFamily="18" charset="0"/>
              </a:rPr>
              <a:t>– солтүстікке бағытталу мен растр бағаналарының орны арасындағы бұрыш;</a:t>
            </a:r>
            <a:endParaRPr lang="ru-RU" sz="2300" dirty="0">
              <a:latin typeface="Times New Roman" pitchFamily="18" charset="0"/>
              <a:cs typeface="Times New Roman" pitchFamily="18" charset="0"/>
            </a:endParaRPr>
          </a:p>
          <a:p>
            <a:pPr algn="just"/>
            <a:r>
              <a:rPr lang="kk-KZ" sz="2300" dirty="0">
                <a:latin typeface="Times New Roman" pitchFamily="18" charset="0"/>
                <a:cs typeface="Times New Roman" pitchFamily="18" charset="0"/>
              </a:rPr>
              <a:t>-</a:t>
            </a:r>
            <a:r>
              <a:rPr lang="kk-KZ" sz="2300" i="1" dirty="0">
                <a:latin typeface="Times New Roman" pitchFamily="18" charset="0"/>
                <a:cs typeface="Times New Roman" pitchFamily="18" charset="0"/>
              </a:rPr>
              <a:t>зоналар </a:t>
            </a:r>
            <a:r>
              <a:rPr lang="kk-KZ" sz="2300" dirty="0">
                <a:latin typeface="Times New Roman" pitchFamily="18" charset="0"/>
                <a:cs typeface="Times New Roman" pitchFamily="18" charset="0"/>
              </a:rPr>
              <a:t>– растрлы модель аймағы мәндері бірдей бір-бірімен көршілес ұяшықтардан тұрады. Жеке объектілер, гидрография элементтері, өсімдіктер, т.б. аймақ бола алады. Мәндері бірдей зоналарды көрсету үшін зона класы ұғымы қолданылады. Көріністің барлық қабатында зона болмауы мүмкін. Зонаның негізгі сипаттамасы – оның мәні мен орны. Буферлі зона – шекарасы картадағы кез келген</a:t>
            </a:r>
            <a:endParaRPr lang="ru-RU" sz="2300" dirty="0">
              <a:latin typeface="Times New Roman" pitchFamily="18" charset="0"/>
              <a:cs typeface="Times New Roman" pitchFamily="18" charset="0"/>
            </a:endParaRPr>
          </a:p>
          <a:p>
            <a:pPr algn="just"/>
            <a:r>
              <a:rPr lang="kk-KZ" sz="2300" dirty="0">
                <a:latin typeface="Times New Roman" pitchFamily="18" charset="0"/>
                <a:cs typeface="Times New Roman" pitchFamily="18" charset="0"/>
              </a:rPr>
              <a:t>объектіден белгі қашықтыққа алыстатылған аймақ. Мысалы, ұңғымадан 10 км</a:t>
            </a:r>
            <a:r>
              <a:rPr lang="kk-KZ" sz="2300" baseline="30000" dirty="0">
                <a:latin typeface="Times New Roman" pitchFamily="18" charset="0"/>
                <a:cs typeface="Times New Roman" pitchFamily="18" charset="0"/>
              </a:rPr>
              <a:t>2 </a:t>
            </a:r>
            <a:r>
              <a:rPr lang="kk-KZ" sz="2300" dirty="0">
                <a:latin typeface="Times New Roman" pitchFamily="18" charset="0"/>
                <a:cs typeface="Times New Roman" pitchFamily="18" charset="0"/>
              </a:rPr>
              <a:t>радиусте орналасқан объектілерді қамтитын ауданды құру мақсаты қойылды делік. Мұндай облысты құру процесі – буферлік аймақты құру деп аталады. Осындай аймақтың өзі – </a:t>
            </a:r>
            <a:r>
              <a:rPr lang="kk-KZ" sz="2300" i="1" dirty="0">
                <a:latin typeface="Times New Roman" pitchFamily="18" charset="0"/>
                <a:cs typeface="Times New Roman" pitchFamily="18" charset="0"/>
              </a:rPr>
              <a:t>буфер</a:t>
            </a:r>
            <a:r>
              <a:rPr lang="kk-KZ" sz="2300" dirty="0">
                <a:latin typeface="Times New Roman" pitchFamily="18" charset="0"/>
                <a:cs typeface="Times New Roman" pitchFamily="18" charset="0"/>
              </a:rPr>
              <a:t>деп аталады;</a:t>
            </a:r>
            <a:endParaRPr lang="ru-RU" sz="2300" dirty="0">
              <a:latin typeface="Times New Roman" pitchFamily="18" charset="0"/>
              <a:cs typeface="Times New Roman" pitchFamily="18" charset="0"/>
            </a:endParaRPr>
          </a:p>
          <a:p>
            <a:pPr algn="just"/>
            <a:r>
              <a:rPr lang="kk-KZ" sz="2300" dirty="0">
                <a:latin typeface="Times New Roman" pitchFamily="18" charset="0"/>
                <a:cs typeface="Times New Roman" pitchFamily="18" charset="0"/>
              </a:rPr>
              <a:t>-</a:t>
            </a:r>
            <a:r>
              <a:rPr lang="kk-KZ" sz="2300" i="1" dirty="0">
                <a:latin typeface="Times New Roman" pitchFamily="18" charset="0"/>
                <a:cs typeface="Times New Roman" pitchFamily="18" charset="0"/>
              </a:rPr>
              <a:t>орны </a:t>
            </a:r>
            <a:r>
              <a:rPr lang="kk-KZ" sz="2300" dirty="0">
                <a:latin typeface="Times New Roman" pitchFamily="18" charset="0"/>
                <a:cs typeface="Times New Roman" pitchFamily="18" charset="0"/>
              </a:rPr>
              <a:t>– әдетте растрда сипатталған кеңістіктің әрбір элементінің орнын анықтайтын реті, координаталар жұбымен (тікжолдың нөмірі мен бағана жолдың нөмірі) беріледі.</a:t>
            </a:r>
            <a:endParaRPr lang="ru-RU" sz="2300" dirty="0">
              <a:latin typeface="Times New Roman" pitchFamily="18" charset="0"/>
              <a:cs typeface="Times New Roman" pitchFamily="18" charset="0"/>
            </a:endParaRPr>
          </a:p>
          <a:p>
            <a:endParaRPr lang="ru-RU" sz="23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142984"/>
            <a:ext cx="8686800" cy="4937141"/>
          </a:xfrm>
        </p:spPr>
        <p:txBody>
          <a:bodyPr>
            <a:noAutofit/>
          </a:bodyPr>
          <a:lstStyle/>
          <a:p>
            <a:pPr algn="just"/>
            <a:r>
              <a:rPr lang="ru-RU" sz="2400" dirty="0" err="1">
                <a:latin typeface="Times New Roman" pitchFamily="18" charset="0"/>
                <a:cs typeface="Times New Roman" pitchFamily="18" charset="0"/>
              </a:rPr>
              <a:t>Растрлы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модельдің мынадай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артықшылығы </a:t>
            </a:r>
            <a:r>
              <a:rPr lang="ru-RU" sz="2400" dirty="0">
                <a:latin typeface="Times New Roman" pitchFamily="18" charset="0"/>
                <a:cs typeface="Times New Roman" pitchFamily="18" charset="0"/>
              </a:rPr>
              <a:t>бар:</a:t>
            </a:r>
          </a:p>
          <a:p>
            <a:pPr algn="just"/>
            <a:r>
              <a:rPr lang="ru-RU" sz="2400" dirty="0">
                <a:latin typeface="Times New Roman" pitchFamily="18" charset="0"/>
                <a:cs typeface="Times New Roman" pitchFamily="18" charset="0"/>
              </a:rPr>
              <a:t>- растр </a:t>
            </a:r>
            <a:r>
              <a:rPr lang="ru-RU" sz="2400" dirty="0" err="1">
                <a:latin typeface="Times New Roman" pitchFamily="18" charset="0"/>
                <a:cs typeface="Times New Roman" pitchFamily="18" charset="0"/>
              </a:rPr>
              <a:t>статистикалық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өңдеу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әдістерінің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зерттелетін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объектілердің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объективті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сипаттамасын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алуға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Осыған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растрлы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модельдер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материал </a:t>
            </a:r>
            <a:r>
              <a:rPr lang="ru-RU" sz="2400" dirty="0" err="1">
                <a:latin typeface="Times New Roman" pitchFamily="18" charset="0"/>
                <a:cs typeface="Times New Roman" pitchFamily="18" charset="0"/>
              </a:rPr>
              <a:t>жинақталмаған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құбылысты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қолданылады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Қарапайымдылығына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тәсіл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кеңінен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тарады</a:t>
            </a:r>
            <a:r>
              <a:rPr lang="ru-RU" sz="2400" dirty="0">
                <a:latin typeface="Times New Roman" pitchFamily="18" charset="0"/>
                <a:cs typeface="Times New Roman" pitchFamily="18" charset="0"/>
              </a:rPr>
              <a:t>;</a:t>
            </a:r>
          </a:p>
          <a:p>
            <a:pPr algn="just"/>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буферлі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аймақты құру міндетін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растрлы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түрде шешу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оңай;</a:t>
            </a:r>
            <a:endParaRPr lang="ru-RU"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растрлы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модельдер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векторлық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деректерді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енгізуге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береді</a:t>
            </a:r>
            <a:r>
              <a:rPr lang="ru-RU" sz="2400" dirty="0">
                <a:latin typeface="Times New Roman" pitchFamily="18" charset="0"/>
                <a:cs typeface="Times New Roman" pitchFamily="18" charset="0"/>
              </a:rPr>
              <a:t>.</a:t>
            </a:r>
          </a:p>
          <a:p>
            <a:pPr>
              <a:buNone/>
            </a:pPr>
            <a:endParaRPr lang="ru-RU" sz="2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l="23878" t="31954" r="22851" b="31743"/>
          <a:stretch>
            <a:fillRect/>
          </a:stretch>
        </p:blipFill>
        <p:spPr bwMode="auto">
          <a:xfrm>
            <a:off x="571472" y="1928802"/>
            <a:ext cx="8215370" cy="4198967"/>
          </a:xfrm>
          <a:prstGeom prst="rect">
            <a:avLst/>
          </a:prstGeom>
          <a:noFill/>
          <a:ln w="9525">
            <a:noFill/>
            <a:miter lim="800000"/>
            <a:headEnd/>
            <a:tailEnd/>
          </a:ln>
          <a:effectLst/>
        </p:spPr>
      </p:pic>
      <p:sp>
        <p:nvSpPr>
          <p:cNvPr id="5" name="Прямоугольник 4"/>
          <p:cNvSpPr/>
          <p:nvPr/>
        </p:nvSpPr>
        <p:spPr>
          <a:xfrm>
            <a:off x="928662" y="500042"/>
            <a:ext cx="7358114" cy="1077218"/>
          </a:xfrm>
          <a:prstGeom prst="rect">
            <a:avLst/>
          </a:prstGeom>
        </p:spPr>
        <p:txBody>
          <a:bodyPr wrap="square">
            <a:spAutoFit/>
          </a:bodyPr>
          <a:lstStyle/>
          <a:p>
            <a:pPr algn="ctr"/>
            <a:r>
              <a:rPr lang="ru-RU" sz="3200" dirty="0" err="1">
                <a:latin typeface="Times New Roman" pitchFamily="18" charset="0"/>
                <a:cs typeface="Times New Roman" pitchFamily="18" charset="0"/>
              </a:rPr>
              <a:t>Қазіргі </a:t>
            </a:r>
            <a:r>
              <a:rPr lang="ru-RU" sz="3200" dirty="0">
                <a:latin typeface="Times New Roman" pitchFamily="18" charset="0"/>
                <a:cs typeface="Times New Roman" pitchFamily="18" charset="0"/>
              </a:rPr>
              <a:t>ГАЖ </a:t>
            </a:r>
            <a:r>
              <a:rPr lang="ru-RU" sz="3200" dirty="0" err="1">
                <a:latin typeface="Times New Roman" pitchFamily="18" charset="0"/>
                <a:cs typeface="Times New Roman" pitchFamily="18" charset="0"/>
              </a:rPr>
              <a:t>векторлы</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және растрлы</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модельдермен</a:t>
            </a:r>
            <a:r>
              <a:rPr lang="ru-RU" sz="3200" dirty="0">
                <a:latin typeface="Times New Roman" pitchFamily="18" charset="0"/>
                <a:cs typeface="Times New Roman" pitchFamily="18" charset="0"/>
              </a:rPr>
              <a:t> де, </a:t>
            </a:r>
            <a:r>
              <a:rPr lang="ru-RU" sz="3200" dirty="0" err="1">
                <a:latin typeface="Times New Roman" pitchFamily="18" charset="0"/>
                <a:cs typeface="Times New Roman" pitchFamily="18" charset="0"/>
              </a:rPr>
              <a:t>жұмыс істей</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алады</a:t>
            </a:r>
            <a:r>
              <a:rPr lang="ru-RU" sz="3200" dirty="0">
                <a:latin typeface="Times New Roman" pitchFamily="18" charset="0"/>
                <a:cs typeface="Times New Roman" pitchFamily="18" charset="0"/>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599B6501-11B2-4DDA-9860-36612564BB30}"/>
              </a:ext>
            </a:extLst>
          </p:cNvPr>
          <p:cNvSpPr txBox="1">
            <a:spLocks noChangeArrowheads="1"/>
          </p:cNvSpPr>
          <p:nvPr/>
        </p:nvSpPr>
        <p:spPr bwMode="auto">
          <a:xfrm>
            <a:off x="250825" y="225425"/>
            <a:ext cx="8569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ctr" eaLnBrk="1" hangingPunct="1">
              <a:spcBef>
                <a:spcPct val="50000"/>
              </a:spcBef>
              <a:buClrTx/>
              <a:buSzTx/>
              <a:buFontTx/>
              <a:buNone/>
            </a:pPr>
            <a:r>
              <a:rPr lang="ru-RU" altLang="ru-RU" b="1" i="1" dirty="0" err="1">
                <a:solidFill>
                  <a:srgbClr val="0070C0"/>
                </a:solidFill>
                <a:latin typeface="Times New Roman" panose="02020603050405020304" pitchFamily="18" charset="0"/>
                <a:cs typeface="Times New Roman" panose="02020603050405020304" pitchFamily="18" charset="0"/>
              </a:rPr>
              <a:t>Графиктік</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файлдардың</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форматтары</a:t>
            </a:r>
            <a:endParaRPr lang="ru-RU" altLang="ru-RU" b="1" i="1" dirty="0">
              <a:solidFill>
                <a:srgbClr val="0070C0"/>
              </a:solidFill>
              <a:latin typeface="Times New Roman" panose="02020603050405020304" pitchFamily="18" charset="0"/>
              <a:cs typeface="Times New Roman" panose="02020603050405020304" pitchFamily="18" charset="0"/>
            </a:endParaRPr>
          </a:p>
        </p:txBody>
      </p:sp>
      <p:sp>
        <p:nvSpPr>
          <p:cNvPr id="5" name="Text Box 5">
            <a:extLst>
              <a:ext uri="{FF2B5EF4-FFF2-40B4-BE49-F238E27FC236}">
                <a16:creationId xmlns:a16="http://schemas.microsoft.com/office/drawing/2014/main" id="{949106AD-F108-4C2D-B819-029CEEDFCD87}"/>
              </a:ext>
            </a:extLst>
          </p:cNvPr>
          <p:cNvSpPr txBox="1">
            <a:spLocks noChangeArrowheads="1"/>
          </p:cNvSpPr>
          <p:nvPr/>
        </p:nvSpPr>
        <p:spPr bwMode="auto">
          <a:xfrm>
            <a:off x="179388" y="1441450"/>
            <a:ext cx="883285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spcBef>
                <a:spcPct val="50000"/>
              </a:spcBef>
              <a:buClrTx/>
              <a:buSzTx/>
              <a:buFont typeface="Arial" panose="020B0604020202020204" pitchFamily="34" charset="0"/>
              <a:buNone/>
            </a:pPr>
            <a:r>
              <a:rPr lang="ru-RU" altLang="ru-RU" sz="3600" b="1" i="1" u="sng" dirty="0">
                <a:solidFill>
                  <a:srgbClr val="0070C0"/>
                </a:solidFill>
                <a:latin typeface="Times New Roman" panose="02020603050405020304" pitchFamily="18" charset="0"/>
                <a:cs typeface="Times New Roman" panose="02020603050405020304" pitchFamily="18" charset="0"/>
              </a:rPr>
              <a:t>ВМР-форматы</a:t>
            </a:r>
            <a:r>
              <a:rPr lang="ru-RU" altLang="ru-RU" sz="3600" b="1" i="1" dirty="0">
                <a:solidFill>
                  <a:srgbClr val="0070C0"/>
                </a:solidFill>
                <a:latin typeface="Times New Roman" panose="02020603050405020304" pitchFamily="18" charset="0"/>
                <a:cs typeface="Times New Roman" panose="02020603050405020304" pitchFamily="18" charset="0"/>
              </a:rPr>
              <a:t> (</a:t>
            </a:r>
            <a:r>
              <a:rPr lang="ru-RU" altLang="ru-RU" sz="3600" b="1" i="1" dirty="0" err="1">
                <a:solidFill>
                  <a:srgbClr val="0070C0"/>
                </a:solidFill>
                <a:latin typeface="Times New Roman" panose="02020603050405020304" pitchFamily="18" charset="0"/>
                <a:cs typeface="Times New Roman" panose="02020603050405020304" pitchFamily="18" charset="0"/>
              </a:rPr>
              <a:t>ағылш.тіл</a:t>
            </a:r>
            <a:r>
              <a:rPr lang="ru-RU" altLang="ru-RU" sz="3600" b="1" i="1" dirty="0">
                <a:solidFill>
                  <a:srgbClr val="0070C0"/>
                </a:solidFill>
                <a:latin typeface="Times New Roman" panose="02020603050405020304" pitchFamily="18" charset="0"/>
                <a:cs typeface="Times New Roman" panose="02020603050405020304" pitchFamily="18" charset="0"/>
              </a:rPr>
              <a:t>. </a:t>
            </a:r>
            <a:r>
              <a:rPr lang="en-US" altLang="ru-RU" sz="3600" b="1" i="1" dirty="0">
                <a:solidFill>
                  <a:srgbClr val="0070C0"/>
                </a:solidFill>
                <a:latin typeface="Times New Roman" panose="02020603050405020304" pitchFamily="18" charset="0"/>
                <a:cs typeface="Times New Roman" panose="02020603050405020304" pitchFamily="18" charset="0"/>
              </a:rPr>
              <a:t>Bit Map</a:t>
            </a:r>
            <a:r>
              <a:rPr lang="ru-RU" altLang="ru-RU" sz="3600" b="1" i="1" dirty="0">
                <a:solidFill>
                  <a:srgbClr val="0070C0"/>
                </a:solidFill>
                <a:latin typeface="Times New Roman" panose="02020603050405020304" pitchFamily="18" charset="0"/>
                <a:cs typeface="Times New Roman" panose="02020603050405020304" pitchFamily="18" charset="0"/>
              </a:rPr>
              <a:t> – «</a:t>
            </a:r>
            <a:r>
              <a:rPr lang="ru-RU" altLang="ru-RU" sz="3600" b="1" i="1" dirty="0" err="1">
                <a:solidFill>
                  <a:srgbClr val="0070C0"/>
                </a:solidFill>
                <a:latin typeface="Times New Roman" panose="02020603050405020304" pitchFamily="18" charset="0"/>
                <a:cs typeface="Times New Roman" panose="02020603050405020304" pitchFamily="18" charset="0"/>
              </a:rPr>
              <a:t>биттік</a:t>
            </a:r>
            <a:r>
              <a:rPr lang="ru-RU" altLang="ru-RU" sz="3600" b="1" i="1" dirty="0">
                <a:solidFill>
                  <a:srgbClr val="0070C0"/>
                </a:solidFill>
                <a:latin typeface="Times New Roman" panose="02020603050405020304" pitchFamily="18" charset="0"/>
                <a:cs typeface="Times New Roman" panose="02020603050405020304" pitchFamily="18" charset="0"/>
              </a:rPr>
              <a:t> карта»). ВМР – </a:t>
            </a:r>
            <a:r>
              <a:rPr lang="ru-RU" altLang="ru-RU" sz="3600" b="1" i="1" dirty="0" err="1">
                <a:solidFill>
                  <a:srgbClr val="0070C0"/>
                </a:solidFill>
                <a:latin typeface="Times New Roman" panose="02020603050405020304" pitchFamily="18" charset="0"/>
                <a:cs typeface="Times New Roman" panose="02020603050405020304" pitchFamily="18" charset="0"/>
              </a:rPr>
              <a:t>графиктік</a:t>
            </a:r>
            <a:r>
              <a:rPr lang="ru-RU" altLang="ru-RU" sz="3600" b="1" i="1" dirty="0">
                <a:solidFill>
                  <a:srgbClr val="0070C0"/>
                </a:solidFill>
                <a:latin typeface="Times New Roman" panose="02020603050405020304" pitchFamily="18" charset="0"/>
                <a:cs typeface="Times New Roman" panose="02020603050405020304" pitchFamily="18" charset="0"/>
              </a:rPr>
              <a:t> </a:t>
            </a:r>
            <a:r>
              <a:rPr lang="ru-RU" altLang="ru-RU" sz="3600" b="1" i="1" dirty="0" err="1">
                <a:solidFill>
                  <a:srgbClr val="0070C0"/>
                </a:solidFill>
                <a:latin typeface="Times New Roman" panose="02020603050405020304" pitchFamily="18" charset="0"/>
                <a:cs typeface="Times New Roman" panose="02020603050405020304" pitchFamily="18" charset="0"/>
              </a:rPr>
              <a:t>файлдың</a:t>
            </a:r>
            <a:r>
              <a:rPr lang="ru-RU" altLang="ru-RU" sz="3600" b="1" i="1" dirty="0">
                <a:solidFill>
                  <a:srgbClr val="0070C0"/>
                </a:solidFill>
                <a:latin typeface="Times New Roman" panose="02020603050405020304" pitchFamily="18" charset="0"/>
                <a:cs typeface="Times New Roman" panose="02020603050405020304" pitchFamily="18" charset="0"/>
              </a:rPr>
              <a:t> </a:t>
            </a:r>
            <a:r>
              <a:rPr lang="ru-RU" altLang="ru-RU" sz="3600" b="1" i="1" dirty="0" err="1">
                <a:solidFill>
                  <a:srgbClr val="0070C0"/>
                </a:solidFill>
                <a:latin typeface="Times New Roman" panose="02020603050405020304" pitchFamily="18" charset="0"/>
                <a:cs typeface="Times New Roman" panose="02020603050405020304" pitchFamily="18" charset="0"/>
              </a:rPr>
              <a:t>стандартты</a:t>
            </a:r>
            <a:r>
              <a:rPr lang="ru-RU" altLang="ru-RU" sz="3600" b="1" i="1" dirty="0">
                <a:solidFill>
                  <a:srgbClr val="0070C0"/>
                </a:solidFill>
                <a:latin typeface="Times New Roman" panose="02020603050405020304" pitchFamily="18" charset="0"/>
                <a:cs typeface="Times New Roman" panose="02020603050405020304" pitchFamily="18" charset="0"/>
              </a:rPr>
              <a:t> форматы.</a:t>
            </a:r>
          </a:p>
          <a:p>
            <a:pPr algn="just" eaLnBrk="1" hangingPunct="1">
              <a:spcBef>
                <a:spcPct val="50000"/>
              </a:spcBef>
              <a:buClrTx/>
              <a:buSzTx/>
              <a:buFontTx/>
              <a:buNone/>
            </a:pPr>
            <a:endParaRPr lang="ru-RU" altLang="ru-RU" sz="3600" b="1" i="1" dirty="0">
              <a:solidFill>
                <a:srgbClr val="0070C0"/>
              </a:solidFill>
              <a:latin typeface="Times New Roman" panose="02020603050405020304" pitchFamily="18" charset="0"/>
              <a:cs typeface="Times New Roman" panose="02020603050405020304" pitchFamily="18" charset="0"/>
            </a:endParaRPr>
          </a:p>
        </p:txBody>
      </p:sp>
      <p:sp>
        <p:nvSpPr>
          <p:cNvPr id="6" name="Прямоугольник 1">
            <a:extLst>
              <a:ext uri="{FF2B5EF4-FFF2-40B4-BE49-F238E27FC236}">
                <a16:creationId xmlns:a16="http://schemas.microsoft.com/office/drawing/2014/main" id="{7EBFF545-D04C-4248-8772-8605B78DDAA3}"/>
              </a:ext>
            </a:extLst>
          </p:cNvPr>
          <p:cNvSpPr>
            <a:spLocks noChangeArrowheads="1"/>
          </p:cNvSpPr>
          <p:nvPr/>
        </p:nvSpPr>
        <p:spPr bwMode="auto">
          <a:xfrm>
            <a:off x="179388" y="3466936"/>
            <a:ext cx="8640762" cy="167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lnSpc>
                <a:spcPct val="110000"/>
              </a:lnSpc>
              <a:spcBef>
                <a:spcPct val="0"/>
              </a:spcBef>
              <a:buClrTx/>
              <a:buSzTx/>
              <a:buFontTx/>
              <a:buNone/>
            </a:pPr>
            <a:r>
              <a:rPr lang="ru-RU" altLang="ru-RU" b="1" i="1" dirty="0" err="1">
                <a:solidFill>
                  <a:srgbClr val="0070C0"/>
                </a:solidFill>
                <a:latin typeface="Times New Roman" panose="02020603050405020304" pitchFamily="18" charset="0"/>
                <a:cs typeface="Times New Roman" panose="02020603050405020304" pitchFamily="18" charset="0"/>
              </a:rPr>
              <a:t>Индекстелген</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түстерді</a:t>
            </a:r>
            <a:r>
              <a:rPr lang="ru-RU" altLang="ru-RU" b="1" i="1" dirty="0">
                <a:solidFill>
                  <a:srgbClr val="0070C0"/>
                </a:solidFill>
                <a:latin typeface="Times New Roman" panose="02020603050405020304" pitchFamily="18" charset="0"/>
                <a:cs typeface="Times New Roman" panose="02020603050405020304" pitchFamily="18" charset="0"/>
              </a:rPr>
              <a:t> (256-ға </a:t>
            </a:r>
            <a:r>
              <a:rPr lang="ru-RU" altLang="ru-RU" b="1" i="1" dirty="0" err="1">
                <a:solidFill>
                  <a:srgbClr val="0070C0"/>
                </a:solidFill>
                <a:latin typeface="Times New Roman" panose="02020603050405020304" pitchFamily="18" charset="0"/>
                <a:cs typeface="Times New Roman" panose="02020603050405020304" pitchFamily="18" charset="0"/>
              </a:rPr>
              <a:t>дейінгі</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және</a:t>
            </a:r>
            <a:r>
              <a:rPr lang="ru-RU" altLang="ru-RU" b="1" i="1" dirty="0">
                <a:solidFill>
                  <a:srgbClr val="0070C0"/>
                </a:solidFill>
                <a:latin typeface="Times New Roman" panose="02020603050405020304" pitchFamily="18" charset="0"/>
                <a:cs typeface="Times New Roman" panose="02020603050405020304" pitchFamily="18" charset="0"/>
              </a:rPr>
              <a:t> </a:t>
            </a:r>
            <a:r>
              <a:rPr lang="en-US" altLang="ru-RU" b="1" i="1" dirty="0">
                <a:solidFill>
                  <a:srgbClr val="0070C0"/>
                </a:solidFill>
                <a:latin typeface="Times New Roman" panose="02020603050405020304" pitchFamily="18" charset="0"/>
                <a:cs typeface="Times New Roman" panose="02020603050405020304" pitchFamily="18" charset="0"/>
              </a:rPr>
              <a:t>RGB</a:t>
            </a:r>
            <a:r>
              <a:rPr lang="ru-RU" altLang="ru-RU" b="1" i="1" dirty="0">
                <a:solidFill>
                  <a:srgbClr val="0070C0"/>
                </a:solidFill>
                <a:latin typeface="Times New Roman" panose="02020603050405020304" pitchFamily="18" charset="0"/>
                <a:cs typeface="Times New Roman" panose="02020603050405020304" pitchFamily="18" charset="0"/>
              </a:rPr>
              <a:t>-</a:t>
            </a:r>
            <a:r>
              <a:rPr lang="ru-RU" altLang="ru-RU" b="1" i="1" dirty="0" err="1">
                <a:solidFill>
                  <a:srgbClr val="0070C0"/>
                </a:solidFill>
                <a:latin typeface="Times New Roman" panose="02020603050405020304" pitchFamily="18" charset="0"/>
                <a:cs typeface="Times New Roman" panose="02020603050405020304" pitchFamily="18" charset="0"/>
              </a:rPr>
              <a:t>моделіндегі</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толық</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түсті</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бейнелерді</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қолдайды</a:t>
            </a:r>
            <a:r>
              <a:rPr lang="ru-RU" altLang="ru-RU" b="1" i="1" dirty="0">
                <a:solidFill>
                  <a:srgbClr val="0070C0"/>
                </a:solidFill>
                <a:latin typeface="Times New Roman" panose="02020603050405020304" pitchFamily="18" charset="0"/>
                <a:cs typeface="Times New Roman" panose="02020603050405020304" pitchFamily="18" charset="0"/>
              </a:rPr>
              <a:t>. </a:t>
            </a:r>
          </a:p>
        </p:txBody>
      </p:sp>
      <p:sp>
        <p:nvSpPr>
          <p:cNvPr id="7" name="Прямоугольник 2">
            <a:extLst>
              <a:ext uri="{FF2B5EF4-FFF2-40B4-BE49-F238E27FC236}">
                <a16:creationId xmlns:a16="http://schemas.microsoft.com/office/drawing/2014/main" id="{EFD37D93-EC08-4C98-9810-547987FD9F1E}"/>
              </a:ext>
            </a:extLst>
          </p:cNvPr>
          <p:cNvSpPr>
            <a:spLocks noChangeArrowheads="1"/>
          </p:cNvSpPr>
          <p:nvPr/>
        </p:nvSpPr>
        <p:spPr bwMode="auto">
          <a:xfrm>
            <a:off x="250825" y="5457662"/>
            <a:ext cx="805656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lnSpc>
                <a:spcPct val="110000"/>
              </a:lnSpc>
              <a:spcBef>
                <a:spcPct val="0"/>
              </a:spcBef>
              <a:buClrTx/>
              <a:buSzTx/>
              <a:buFontTx/>
              <a:buNone/>
            </a:pPr>
            <a:r>
              <a:rPr lang="ru-RU" altLang="ru-RU" b="1" i="1" dirty="0" err="1">
                <a:solidFill>
                  <a:srgbClr val="0070C0"/>
                </a:solidFill>
                <a:latin typeface="Times New Roman" panose="02020603050405020304" pitchFamily="18" charset="0"/>
                <a:cs typeface="Times New Roman" panose="02020603050405020304" pitchFamily="18" charset="0"/>
              </a:rPr>
              <a:t>Кемшілігі</a:t>
            </a:r>
            <a:r>
              <a:rPr lang="ru-RU" altLang="ru-RU" b="1" i="1" dirty="0">
                <a:solidFill>
                  <a:srgbClr val="0070C0"/>
                </a:solidFill>
                <a:latin typeface="Times New Roman" panose="02020603050405020304" pitchFamily="18" charset="0"/>
                <a:cs typeface="Times New Roman" panose="02020603050405020304" pitchFamily="18" charset="0"/>
              </a:rPr>
              <a:t> – файл </a:t>
            </a:r>
            <a:r>
              <a:rPr lang="ru-RU" altLang="ru-RU" b="1" i="1" dirty="0" err="1">
                <a:solidFill>
                  <a:srgbClr val="0070C0"/>
                </a:solidFill>
                <a:latin typeface="Times New Roman" panose="02020603050405020304" pitchFamily="18" charset="0"/>
                <a:cs typeface="Times New Roman" panose="02020603050405020304" pitchFamily="18" charset="0"/>
              </a:rPr>
              <a:t>өлшемінің</a:t>
            </a:r>
            <a:r>
              <a:rPr lang="ru-RU" altLang="ru-RU" b="1" i="1" dirty="0">
                <a:solidFill>
                  <a:srgbClr val="0070C0"/>
                </a:solidFill>
                <a:latin typeface="Times New Roman" panose="02020603050405020304" pitchFamily="18" charset="0"/>
                <a:cs typeface="Times New Roman" panose="02020603050405020304" pitchFamily="18" charset="0"/>
              </a:rPr>
              <a:t> </a:t>
            </a:r>
            <a:r>
              <a:rPr lang="ru-RU" altLang="ru-RU" b="1" i="1" dirty="0" err="1">
                <a:solidFill>
                  <a:srgbClr val="0070C0"/>
                </a:solidFill>
                <a:latin typeface="Times New Roman" panose="02020603050405020304" pitchFamily="18" charset="0"/>
                <a:cs typeface="Times New Roman" panose="02020603050405020304" pitchFamily="18" charset="0"/>
              </a:rPr>
              <a:t>үлкендігі</a:t>
            </a:r>
            <a:r>
              <a:rPr lang="ru-RU" altLang="ru-RU" b="1" i="1" dirty="0">
                <a:solidFill>
                  <a:srgbClr val="0070C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5829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F3EEDB6C-4091-479E-9004-B33996CE6940}"/>
              </a:ext>
            </a:extLst>
          </p:cNvPr>
          <p:cNvSpPr txBox="1">
            <a:spLocks noChangeArrowheads="1"/>
          </p:cNvSpPr>
          <p:nvPr/>
        </p:nvSpPr>
        <p:spPr bwMode="auto">
          <a:xfrm>
            <a:off x="2060575" y="473075"/>
            <a:ext cx="3276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50000"/>
              </a:spcBef>
              <a:buClrTx/>
              <a:buSzTx/>
              <a:buFontTx/>
              <a:buNone/>
            </a:pPr>
            <a:r>
              <a:rPr lang="en-US" altLang="ru-RU" b="1" dirty="0">
                <a:latin typeface="Arial" panose="020B0604020202020204" pitchFamily="34" charset="0"/>
              </a:rPr>
              <a:t>PSD</a:t>
            </a:r>
            <a:r>
              <a:rPr lang="ru-RU" altLang="ru-RU" b="1" dirty="0">
                <a:latin typeface="Arial" panose="020B0604020202020204" pitchFamily="34" charset="0"/>
              </a:rPr>
              <a:t>-форматы</a:t>
            </a:r>
          </a:p>
        </p:txBody>
      </p:sp>
      <p:sp>
        <p:nvSpPr>
          <p:cNvPr id="3" name="Text Box 3">
            <a:extLst>
              <a:ext uri="{FF2B5EF4-FFF2-40B4-BE49-F238E27FC236}">
                <a16:creationId xmlns:a16="http://schemas.microsoft.com/office/drawing/2014/main" id="{688CD04D-2EF1-4864-B887-1E59C7D512D9}"/>
              </a:ext>
            </a:extLst>
          </p:cNvPr>
          <p:cNvSpPr txBox="1">
            <a:spLocks noChangeArrowheads="1"/>
          </p:cNvSpPr>
          <p:nvPr/>
        </p:nvSpPr>
        <p:spPr bwMode="auto">
          <a:xfrm>
            <a:off x="395536" y="1556792"/>
            <a:ext cx="7983537"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buClrTx/>
              <a:buSzTx/>
              <a:buFontTx/>
              <a:buNone/>
            </a:pPr>
            <a:r>
              <a:rPr lang="en-US" altLang="ru-RU" sz="3000" b="1" dirty="0">
                <a:latin typeface="Times New Roman" panose="02020603050405020304" pitchFamily="18" charset="0"/>
                <a:cs typeface="Times New Roman" panose="02020603050405020304" pitchFamily="18" charset="0"/>
              </a:rPr>
              <a:t>	PSD - Adobe </a:t>
            </a:r>
            <a:r>
              <a:rPr lang="en-US" altLang="ru-RU" sz="3000" b="1" dirty="0" err="1">
                <a:latin typeface="Times New Roman" panose="02020603050405020304" pitchFamily="18" charset="0"/>
                <a:cs typeface="Times New Roman" panose="02020603050405020304" pitchFamily="18" charset="0"/>
              </a:rPr>
              <a:t>PhotoShop</a:t>
            </a:r>
            <a:r>
              <a:rPr lang="kk-KZ" altLang="ru-RU" sz="3000" b="1" dirty="0">
                <a:latin typeface="Times New Roman" panose="02020603050405020304" pitchFamily="18" charset="0"/>
                <a:cs typeface="Times New Roman" panose="02020603050405020304" pitchFamily="18" charset="0"/>
              </a:rPr>
              <a:t> пакетінің стандартты форматы</a:t>
            </a:r>
            <a:r>
              <a:rPr lang="en-US" altLang="ru-RU" sz="3000" b="1" dirty="0">
                <a:latin typeface="Times New Roman" panose="02020603050405020304" pitchFamily="18" charset="0"/>
                <a:cs typeface="Times New Roman" panose="02020603050405020304" pitchFamily="18" charset="0"/>
              </a:rPr>
              <a:t>,</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көп</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қабатты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бейнелерді</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сақтайды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Бейненің</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сапасын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жоғалтпай</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файлды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сығады</a:t>
            </a:r>
            <a:r>
              <a:rPr lang="ru-RU" altLang="ru-RU" sz="3000" b="1" dirty="0">
                <a:latin typeface="Times New Roman" panose="02020603050405020304" pitchFamily="18" charset="0"/>
                <a:cs typeface="Times New Roman" panose="02020603050405020304" pitchFamily="18" charset="0"/>
              </a:rPr>
              <a:t>. </a:t>
            </a:r>
            <a:endParaRPr lang="en-US" altLang="ru-RU" sz="3000" b="1" dirty="0">
              <a:latin typeface="Times New Roman" panose="02020603050405020304" pitchFamily="18" charset="0"/>
              <a:cs typeface="Times New Roman" panose="02020603050405020304" pitchFamily="18" charset="0"/>
            </a:endParaRPr>
          </a:p>
          <a:p>
            <a:pPr algn="just" eaLnBrk="1" hangingPunct="1">
              <a:buClrTx/>
              <a:buSzTx/>
              <a:buFontTx/>
              <a:buNone/>
            </a:pPr>
            <a:r>
              <a:rPr lang="ru-RU" altLang="ru-RU" sz="3000" b="1" dirty="0">
                <a:latin typeface="Times New Roman" panose="02020603050405020304" pitchFamily="18" charset="0"/>
                <a:cs typeface="Times New Roman" panose="02020603050405020304" pitchFamily="18" charset="0"/>
              </a:rPr>
              <a:t>	Тек </a:t>
            </a:r>
            <a:r>
              <a:rPr lang="en-US" altLang="ru-RU" sz="3000" b="1" dirty="0" err="1">
                <a:latin typeface="Times New Roman" panose="02020603050405020304" pitchFamily="18" charset="0"/>
                <a:cs typeface="Times New Roman" panose="02020603050405020304" pitchFamily="18" charset="0"/>
              </a:rPr>
              <a:t>PhotoShop</a:t>
            </a:r>
            <a:r>
              <a:rPr lang="kk-KZ" altLang="ru-RU" sz="3000" b="1" dirty="0">
                <a:latin typeface="Times New Roman" panose="02020603050405020304" pitchFamily="18" charset="0"/>
                <a:cs typeface="Times New Roman" panose="02020603050405020304" pitchFamily="18" charset="0"/>
              </a:rPr>
              <a:t>-қа тән арнайы элементтерді қолдайды</a:t>
            </a:r>
            <a:r>
              <a:rPr lang="ru-RU" altLang="ru-RU" sz="3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9125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2"/>
                                        </p:tgtEl>
                                        <p:attrNameLst>
                                          <p:attrName>style.visibility</p:attrName>
                                        </p:attrNameLst>
                                      </p:cBhvr>
                                      <p:to>
                                        <p:strVal val="visible"/>
                                      </p:to>
                                    </p:set>
                                  </p:childTnLst>
                                </p:cTn>
                              </p:par>
                            </p:childTnLst>
                          </p:cTn>
                        </p:par>
                        <p:par>
                          <p:cTn id="7" fill="hold">
                            <p:stCondLst>
                              <p:cond delay="825"/>
                            </p:stCondLst>
                            <p:childTnLst>
                              <p:par>
                                <p:cTn id="8" presetID="2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edg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4DEA7B69-1575-4BE8-B994-5C4066147182}"/>
              </a:ext>
            </a:extLst>
          </p:cNvPr>
          <p:cNvSpPr txBox="1">
            <a:spLocks noChangeArrowheads="1"/>
          </p:cNvSpPr>
          <p:nvPr/>
        </p:nvSpPr>
        <p:spPr>
          <a:xfrm>
            <a:off x="395288" y="476250"/>
            <a:ext cx="7681912" cy="585788"/>
          </a:xfrm>
          <a:prstGeom prst="rect">
            <a:avLst/>
          </a:prstGeom>
          <a:extLst/>
        </p:spPr>
        <p:txBody>
          <a:bodyPr>
            <a:spAutoFit/>
          </a:bodyPr>
          <a:lstStyle>
            <a:lvl1pPr marL="342900" indent="-342900" algn="l" rtl="0" eaLnBrk="1" latinLnBrk="0" hangingPunct="1">
              <a:spcBef>
                <a:spcPct val="20000"/>
              </a:spcBef>
              <a:buClr>
                <a:schemeClr val="accent1"/>
              </a:buClr>
              <a:buSzPct val="70000"/>
              <a:buFont typeface="Arial" charset="0"/>
              <a:buChar char="•"/>
              <a:defRPr kumimoji="0" sz="3200" kern="1200">
                <a:solidFill>
                  <a:schemeClr val="tx1"/>
                </a:solidFill>
                <a:latin typeface="Calibri" pitchFamily="34" charset="0"/>
                <a:ea typeface="+mn-ea"/>
                <a:cs typeface="+mn-cs"/>
              </a:defRPr>
            </a:lvl1pPr>
            <a:lvl2pPr marL="742950" indent="-285750" algn="l" rtl="0" eaLnBrk="1" latinLnBrk="0" hangingPunct="1">
              <a:spcBef>
                <a:spcPct val="20000"/>
              </a:spcBef>
              <a:buClr>
                <a:schemeClr val="accent1"/>
              </a:buClr>
              <a:buSzPct val="70000"/>
              <a:buFont typeface="Arial" charset="0"/>
              <a:buChar char="–"/>
              <a:defRPr kumimoji="0" sz="2800" kern="1200">
                <a:solidFill>
                  <a:schemeClr val="tx1"/>
                </a:solidFill>
                <a:latin typeface="Calibri" pitchFamily="34" charset="0"/>
                <a:ea typeface="+mn-ea"/>
                <a:cs typeface="+mn-cs"/>
              </a:defRPr>
            </a:lvl2pPr>
            <a:lvl3pPr marL="1143000" indent="-228600" algn="l" rtl="0" eaLnBrk="1" latinLnBrk="0" hangingPunct="1">
              <a:spcBef>
                <a:spcPct val="20000"/>
              </a:spcBef>
              <a:buClr>
                <a:schemeClr val="accent1"/>
              </a:buClr>
              <a:buSzPct val="70000"/>
              <a:buFont typeface="Arial" charset="0"/>
              <a:buChar char="•"/>
              <a:defRPr kumimoji="0" sz="2400" kern="1200">
                <a:solidFill>
                  <a:schemeClr val="tx1"/>
                </a:solidFill>
                <a:latin typeface="Calibri" pitchFamily="34" charset="0"/>
                <a:ea typeface="+mn-ea"/>
                <a:cs typeface="+mn-cs"/>
              </a:defRPr>
            </a:lvl3pPr>
            <a:lvl4pPr marL="1600200" indent="-228600" algn="l" rtl="0" eaLnBrk="1" latinLnBrk="0" hangingPunct="1">
              <a:spcBef>
                <a:spcPct val="20000"/>
              </a:spcBef>
              <a:buClr>
                <a:schemeClr val="accent1"/>
              </a:buClr>
              <a:buSzPct val="70000"/>
              <a:buFont typeface="Arial" charset="0"/>
              <a:buChar char="–"/>
              <a:defRPr kumimoji="0" sz="2000" kern="1200">
                <a:solidFill>
                  <a:schemeClr val="tx1"/>
                </a:solidFill>
                <a:latin typeface="Calibri" pitchFamily="34" charset="0"/>
                <a:ea typeface="+mn-ea"/>
                <a:cs typeface="+mn-cs"/>
              </a:defRPr>
            </a:lvl4pPr>
            <a:lvl5pPr marL="2057400" indent="-228600" algn="l" rtl="0" eaLnBrk="1" latinLnBrk="0" hangingPunct="1">
              <a:spcBef>
                <a:spcPct val="20000"/>
              </a:spcBef>
              <a:buClr>
                <a:schemeClr val="accent1"/>
              </a:buClr>
              <a:buSzPct val="60000"/>
              <a:buFont typeface="Arial" charset="0"/>
              <a:buChar char="»"/>
              <a:defRPr kumimoji="0" sz="2000" kern="1200">
                <a:solidFill>
                  <a:schemeClr val="tx1"/>
                </a:solidFill>
                <a:latin typeface="Calibri" pitchFamily="34" charset="0"/>
                <a:ea typeface="+mn-ea"/>
                <a:cs typeface="+mn-cs"/>
              </a:defRPr>
            </a:lvl5pPr>
            <a:lvl6pPr marL="2514600" indent="-228600" algn="l" rtl="0" eaLnBrk="1" fontAlgn="base" latinLnBrk="0" hangingPunct="1">
              <a:spcBef>
                <a:spcPct val="20000"/>
              </a:spcBef>
              <a:spcAft>
                <a:spcPct val="0"/>
              </a:spcAft>
              <a:buClr>
                <a:schemeClr val="accent1"/>
              </a:buClr>
              <a:buSzPct val="60000"/>
              <a:buFont typeface="Arial" charset="0"/>
              <a:buChar char="»"/>
              <a:defRPr kumimoji="0" sz="2000" kern="1200">
                <a:solidFill>
                  <a:schemeClr val="tx1"/>
                </a:solidFill>
                <a:latin typeface="Calibri" pitchFamily="34" charset="0"/>
                <a:ea typeface="+mn-ea"/>
                <a:cs typeface="+mn-cs"/>
              </a:defRPr>
            </a:lvl6pPr>
            <a:lvl7pPr marL="2971800" indent="-228600" algn="l" rtl="0" eaLnBrk="1" fontAlgn="base" latinLnBrk="0" hangingPunct="1">
              <a:spcBef>
                <a:spcPct val="20000"/>
              </a:spcBef>
              <a:spcAft>
                <a:spcPct val="0"/>
              </a:spcAft>
              <a:buClr>
                <a:schemeClr val="accent1"/>
              </a:buClr>
              <a:buSzPct val="60000"/>
              <a:buFont typeface="Arial" charset="0"/>
              <a:buChar char="»"/>
              <a:defRPr kumimoji="0" sz="2000" kern="1200">
                <a:solidFill>
                  <a:schemeClr val="tx1"/>
                </a:solidFill>
                <a:latin typeface="Calibri" pitchFamily="34" charset="0"/>
                <a:ea typeface="+mn-ea"/>
                <a:cs typeface="+mn-cs"/>
              </a:defRPr>
            </a:lvl7pPr>
            <a:lvl8pPr marL="3429000" indent="-228600" algn="l" rtl="0" eaLnBrk="1" fontAlgn="base" latinLnBrk="0" hangingPunct="1">
              <a:spcBef>
                <a:spcPct val="20000"/>
              </a:spcBef>
              <a:spcAft>
                <a:spcPct val="0"/>
              </a:spcAft>
              <a:buClr>
                <a:schemeClr val="accent1"/>
              </a:buClr>
              <a:buSzPct val="60000"/>
              <a:buFont typeface="Arial" charset="0"/>
              <a:buChar char="»"/>
              <a:defRPr kumimoji="0" sz="2000" kern="1200" baseline="0">
                <a:solidFill>
                  <a:schemeClr val="tx1"/>
                </a:solidFill>
                <a:latin typeface="Calibri" pitchFamily="34" charset="0"/>
                <a:ea typeface="+mn-ea"/>
                <a:cs typeface="+mn-cs"/>
              </a:defRPr>
            </a:lvl8pPr>
            <a:lvl9pPr marL="3886200" indent="-228600" algn="l" rtl="0" eaLnBrk="1" fontAlgn="base" latinLnBrk="0" hangingPunct="1">
              <a:spcBef>
                <a:spcPct val="20000"/>
              </a:spcBef>
              <a:spcAft>
                <a:spcPct val="0"/>
              </a:spcAft>
              <a:buClr>
                <a:schemeClr val="accent1"/>
              </a:buClr>
              <a:buSzPct val="60000"/>
              <a:buFont typeface="Arial" charset="0"/>
              <a:buChar char="»"/>
              <a:defRPr kumimoji="0" sz="2000" kern="1200" baseline="0">
                <a:solidFill>
                  <a:schemeClr val="tx1"/>
                </a:solidFill>
                <a:latin typeface="Calibri" pitchFamily="34" charset="0"/>
                <a:ea typeface="+mn-ea"/>
                <a:cs typeface="+mn-cs"/>
              </a:defRPr>
            </a:lvl9pPr>
          </a:lstStyle>
          <a:p>
            <a:pPr marL="0" indent="0" algn="just">
              <a:spcBef>
                <a:spcPct val="50000"/>
              </a:spcBef>
              <a:buClr>
                <a:schemeClr val="accent5"/>
              </a:buClr>
              <a:buFontTx/>
              <a:buNone/>
              <a:defRPr/>
            </a:pPr>
            <a:r>
              <a:rPr lang="en-US" altLang="ru-RU" b="1">
                <a:solidFill>
                  <a:srgbClr val="FF0000"/>
                </a:solidFill>
                <a:latin typeface="Times New Roman" pitchFamily="18" charset="0"/>
                <a:cs typeface="Times New Roman" pitchFamily="18" charset="0"/>
              </a:rPr>
              <a:t>	CDR-</a:t>
            </a:r>
            <a:r>
              <a:rPr lang="ru-RU" altLang="ru-RU" b="1">
                <a:solidFill>
                  <a:srgbClr val="FF0000"/>
                </a:solidFill>
                <a:latin typeface="Times New Roman" pitchFamily="18" charset="0"/>
                <a:cs typeface="Times New Roman" pitchFamily="18" charset="0"/>
              </a:rPr>
              <a:t>форматы</a:t>
            </a:r>
            <a:endParaRPr lang="ru-RU" altLang="ru-RU" b="1" dirty="0">
              <a:solidFill>
                <a:srgbClr val="FF0000"/>
              </a:solidFill>
              <a:latin typeface="Times New Roman" pitchFamily="18" charset="0"/>
              <a:cs typeface="Times New Roman" pitchFamily="18" charset="0"/>
            </a:endParaRPr>
          </a:p>
        </p:txBody>
      </p:sp>
      <p:sp>
        <p:nvSpPr>
          <p:cNvPr id="3" name="Text Box 6">
            <a:extLst>
              <a:ext uri="{FF2B5EF4-FFF2-40B4-BE49-F238E27FC236}">
                <a16:creationId xmlns:a16="http://schemas.microsoft.com/office/drawing/2014/main" id="{58F6FE1E-42D2-4C00-9B1E-321763C77C01}"/>
              </a:ext>
            </a:extLst>
          </p:cNvPr>
          <p:cNvSpPr txBox="1">
            <a:spLocks noChangeArrowheads="1"/>
          </p:cNvSpPr>
          <p:nvPr/>
        </p:nvSpPr>
        <p:spPr bwMode="auto">
          <a:xfrm>
            <a:off x="311150" y="1412875"/>
            <a:ext cx="83915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spcBef>
                <a:spcPct val="0"/>
              </a:spcBef>
              <a:buClrTx/>
              <a:buSzTx/>
              <a:buFontTx/>
              <a:buNone/>
            </a:pPr>
            <a:r>
              <a:rPr lang="en-US" altLang="ko-KR" sz="3000" b="1" dirty="0">
                <a:solidFill>
                  <a:srgbClr val="FF0000"/>
                </a:solidFill>
                <a:latin typeface="Times New Roman" panose="02020603050405020304" pitchFamily="18" charset="0"/>
                <a:ea typeface="Gulim" pitchFamily="34" charset="-127"/>
                <a:cs typeface="Times New Roman" panose="02020603050405020304" pitchFamily="18" charset="0"/>
              </a:rPr>
              <a:t>	CDR</a:t>
            </a:r>
            <a:r>
              <a:rPr lang="ru-RU" altLang="ko-KR" sz="3000" b="1" dirty="0">
                <a:solidFill>
                  <a:srgbClr val="FF0000"/>
                </a:solidFill>
                <a:latin typeface="Times New Roman" panose="02020603050405020304" pitchFamily="18" charset="0"/>
                <a:cs typeface="Times New Roman" panose="02020603050405020304" pitchFamily="18" charset="0"/>
              </a:rPr>
              <a:t> форматы </a:t>
            </a:r>
            <a:r>
              <a:rPr lang="en-US" altLang="ko-KR" sz="3000" b="1" dirty="0">
                <a:solidFill>
                  <a:srgbClr val="FF0000"/>
                </a:solidFill>
                <a:latin typeface="Times New Roman" panose="02020603050405020304" pitchFamily="18" charset="0"/>
                <a:ea typeface="Gulim" pitchFamily="34" charset="-127"/>
                <a:cs typeface="Times New Roman" panose="02020603050405020304" pitchFamily="18" charset="0"/>
              </a:rPr>
              <a:t>Corel Draw</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бағдарламасының</a:t>
            </a:r>
            <a:r>
              <a:rPr lang="ru-RU" altLang="ko-KR" sz="3000" b="1" dirty="0">
                <a:solidFill>
                  <a:srgbClr val="FF0000"/>
                </a:solidFill>
                <a:latin typeface="Times New Roman" panose="02020603050405020304" pitchFamily="18" charset="0"/>
                <a:cs typeface="Times New Roman" panose="02020603050405020304" pitchFamily="18" charset="0"/>
              </a:rPr>
              <a:t> форматы </a:t>
            </a:r>
            <a:r>
              <a:rPr lang="ru-RU" altLang="ko-KR" sz="3000" b="1" dirty="0" err="1">
                <a:solidFill>
                  <a:srgbClr val="FF0000"/>
                </a:solidFill>
                <a:latin typeface="Times New Roman" panose="02020603050405020304" pitchFamily="18" charset="0"/>
                <a:cs typeface="Times New Roman" panose="02020603050405020304" pitchFamily="18" charset="0"/>
              </a:rPr>
              <a:t>және</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ол</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векторлық</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бейнемен</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қоса</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растрлік</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графиканы</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және</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мәтінді</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сақтау</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мүмкіндігін</a:t>
            </a:r>
            <a:r>
              <a:rPr lang="ru-RU" altLang="ko-KR" sz="3000" b="1" dirty="0">
                <a:solidFill>
                  <a:srgbClr val="FF0000"/>
                </a:solidFill>
                <a:latin typeface="Times New Roman" panose="02020603050405020304" pitchFamily="18" charset="0"/>
                <a:cs typeface="Times New Roman" panose="02020603050405020304" pitchFamily="18" charset="0"/>
              </a:rPr>
              <a:t> </a:t>
            </a:r>
            <a:r>
              <a:rPr lang="ru-RU" altLang="ko-KR" sz="3000" b="1" dirty="0" err="1">
                <a:solidFill>
                  <a:srgbClr val="FF0000"/>
                </a:solidFill>
                <a:latin typeface="Times New Roman" panose="02020603050405020304" pitchFamily="18" charset="0"/>
                <a:cs typeface="Times New Roman" panose="02020603050405020304" pitchFamily="18" charset="0"/>
              </a:rPr>
              <a:t>береді</a:t>
            </a:r>
            <a:r>
              <a:rPr lang="ru-RU" altLang="ko-KR" sz="3000" b="1" dirty="0">
                <a:solidFill>
                  <a:srgbClr val="FF0000"/>
                </a:solidFill>
                <a:latin typeface="Times New Roman" panose="02020603050405020304" pitchFamily="18" charset="0"/>
                <a:cs typeface="Times New Roman" panose="02020603050405020304" pitchFamily="18" charset="0"/>
              </a:rPr>
              <a:t>. </a:t>
            </a:r>
            <a:endParaRPr lang="ru-RU" altLang="ru-RU" sz="3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4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2"/>
                                        </p:tgtEl>
                                        <p:attrNameLst>
                                          <p:attrName>style.visibility</p:attrName>
                                        </p:attrNameLst>
                                      </p:cBhvr>
                                      <p:to>
                                        <p:strVal val="visible"/>
                                      </p:to>
                                    </p:set>
                                  </p:childTnLst>
                                </p:cTn>
                              </p:par>
                            </p:childTnLst>
                          </p:cTn>
                        </p:par>
                        <p:par>
                          <p:cTn id="7" fill="hold">
                            <p:stCondLst>
                              <p:cond delay="825"/>
                            </p:stCondLst>
                            <p:childTnLst>
                              <p:par>
                                <p:cTn id="8" presetID="2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edg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2D902008-3E30-410F-B603-11A2E0892766}"/>
              </a:ext>
            </a:extLst>
          </p:cNvPr>
          <p:cNvSpPr txBox="1">
            <a:spLocks noChangeArrowheads="1"/>
          </p:cNvSpPr>
          <p:nvPr/>
        </p:nvSpPr>
        <p:spPr bwMode="auto">
          <a:xfrm>
            <a:off x="395536" y="329282"/>
            <a:ext cx="3276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50000"/>
              </a:spcBef>
              <a:buClrTx/>
              <a:buSzTx/>
              <a:buFontTx/>
              <a:buNone/>
            </a:pPr>
            <a:r>
              <a:rPr lang="en-US" altLang="ru-RU" b="1" dirty="0">
                <a:latin typeface="Arial" panose="020B0604020202020204" pitchFamily="34" charset="0"/>
              </a:rPr>
              <a:t>GIF</a:t>
            </a:r>
            <a:r>
              <a:rPr lang="ru-RU" altLang="ru-RU" b="1" dirty="0">
                <a:latin typeface="Arial" panose="020B0604020202020204" pitchFamily="34" charset="0"/>
              </a:rPr>
              <a:t>-форматы - </a:t>
            </a:r>
          </a:p>
        </p:txBody>
      </p:sp>
      <p:sp>
        <p:nvSpPr>
          <p:cNvPr id="3" name="Text Box 3">
            <a:extLst>
              <a:ext uri="{FF2B5EF4-FFF2-40B4-BE49-F238E27FC236}">
                <a16:creationId xmlns:a16="http://schemas.microsoft.com/office/drawing/2014/main" id="{2085DAA6-8890-41E5-A442-53F039B4914C}"/>
              </a:ext>
            </a:extLst>
          </p:cNvPr>
          <p:cNvSpPr txBox="1">
            <a:spLocks noChangeArrowheads="1"/>
          </p:cNvSpPr>
          <p:nvPr/>
        </p:nvSpPr>
        <p:spPr bwMode="auto">
          <a:xfrm>
            <a:off x="323850" y="908720"/>
            <a:ext cx="8496498" cy="4118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lnSpc>
                <a:spcPct val="110000"/>
              </a:lnSpc>
              <a:spcBef>
                <a:spcPct val="0"/>
              </a:spcBef>
              <a:buClrTx/>
              <a:buSzTx/>
              <a:buFontTx/>
              <a:buNone/>
            </a:pPr>
            <a:r>
              <a:rPr lang="ru-RU" altLang="ru-RU" sz="3000" b="1" dirty="0">
                <a:latin typeface="Times New Roman" panose="02020603050405020304" pitchFamily="18" charset="0"/>
                <a:cs typeface="Times New Roman" panose="02020603050405020304" pitchFamily="18" charset="0"/>
              </a:rPr>
              <a:t>(</a:t>
            </a:r>
            <a:r>
              <a:rPr lang="ru-RU" altLang="ru-RU" sz="3000" b="1" dirty="0" err="1">
                <a:latin typeface="Times New Roman" panose="02020603050405020304" pitchFamily="18" charset="0"/>
                <a:cs typeface="Times New Roman" panose="02020603050405020304" pitchFamily="18" charset="0"/>
              </a:rPr>
              <a:t>ағылш.т</a:t>
            </a:r>
            <a:r>
              <a:rPr lang="ru-RU" altLang="ru-RU" sz="3000" b="1" dirty="0">
                <a:latin typeface="Times New Roman" panose="02020603050405020304" pitchFamily="18" charset="0"/>
                <a:cs typeface="Times New Roman" panose="02020603050405020304" pitchFamily="18" charset="0"/>
              </a:rPr>
              <a:t>. </a:t>
            </a:r>
            <a:r>
              <a:rPr lang="en-US" altLang="ru-RU" sz="3000" b="1" dirty="0">
                <a:latin typeface="Times New Roman" panose="02020603050405020304" pitchFamily="18" charset="0"/>
                <a:cs typeface="Times New Roman" panose="02020603050405020304" pitchFamily="18" charset="0"/>
              </a:rPr>
              <a:t>Graphics Interchange Format – «</a:t>
            </a:r>
            <a:r>
              <a:rPr lang="kk-KZ" altLang="ru-RU" sz="3000" b="1" dirty="0">
                <a:latin typeface="Times New Roman" panose="02020603050405020304" pitchFamily="18" charset="0"/>
                <a:cs typeface="Times New Roman" panose="02020603050405020304" pitchFamily="18" charset="0"/>
              </a:rPr>
              <a:t>графиканы алмастыруға арналған </a:t>
            </a:r>
            <a:r>
              <a:rPr lang="ru-RU" altLang="ru-RU" sz="3000" b="1" dirty="0">
                <a:latin typeface="Times New Roman" panose="02020603050405020304" pitchFamily="18" charset="0"/>
                <a:cs typeface="Times New Roman" panose="02020603050405020304" pitchFamily="18" charset="0"/>
              </a:rPr>
              <a:t>формат</a:t>
            </a:r>
            <a:r>
              <a:rPr lang="en-US" altLang="ru-RU" sz="3000" b="1" dirty="0">
                <a:latin typeface="Times New Roman" panose="02020603050405020304" pitchFamily="18" charset="0"/>
                <a:cs typeface="Times New Roman" panose="02020603050405020304" pitchFamily="18" charset="0"/>
              </a:rPr>
              <a:t>»)</a:t>
            </a:r>
            <a:r>
              <a:rPr lang="ru-RU" altLang="ru-RU" sz="3000" b="1" dirty="0">
                <a:latin typeface="Times New Roman" panose="02020603050405020304" pitchFamily="18" charset="0"/>
                <a:cs typeface="Times New Roman" panose="02020603050405020304" pitchFamily="18" charset="0"/>
              </a:rPr>
              <a:t>.</a:t>
            </a:r>
          </a:p>
          <a:p>
            <a:pPr algn="just" eaLnBrk="1" hangingPunct="1">
              <a:lnSpc>
                <a:spcPct val="110000"/>
              </a:lnSpc>
              <a:spcBef>
                <a:spcPct val="0"/>
              </a:spcBef>
              <a:buClrTx/>
              <a:buSzTx/>
              <a:buFontTx/>
              <a:buNone/>
            </a:pPr>
            <a:r>
              <a:rPr lang="en-US" altLang="ru-RU" sz="3000" b="1" dirty="0">
                <a:latin typeface="Times New Roman" panose="02020603050405020304" pitchFamily="18" charset="0"/>
                <a:cs typeface="Times New Roman" panose="02020603050405020304" pitchFamily="18" charset="0"/>
              </a:rPr>
              <a:t>GIF </a:t>
            </a:r>
            <a:r>
              <a:rPr lang="kk-KZ" altLang="ru-RU" sz="3000" b="1" dirty="0">
                <a:latin typeface="Times New Roman" panose="02020603050405020304" pitchFamily="18" charset="0"/>
                <a:cs typeface="Times New Roman" panose="02020603050405020304" pitchFamily="18" charset="0"/>
              </a:rPr>
              <a:t>форматы </a:t>
            </a:r>
            <a:r>
              <a:rPr lang="ru-RU" altLang="ru-RU" sz="3000" b="1" dirty="0">
                <a:latin typeface="Times New Roman" panose="02020603050405020304" pitchFamily="18" charset="0"/>
                <a:cs typeface="Times New Roman" panose="02020603050405020304" pitchFamily="18" charset="0"/>
              </a:rPr>
              <a:t>256 </a:t>
            </a:r>
            <a:r>
              <a:rPr lang="ru-RU" altLang="ru-RU" sz="3000" b="1" dirty="0" err="1">
                <a:latin typeface="Times New Roman" panose="02020603050405020304" pitchFamily="18" charset="0"/>
                <a:cs typeface="Times New Roman" panose="02020603050405020304" pitchFamily="18" charset="0"/>
              </a:rPr>
              <a:t>түстен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артық</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жұмыс</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істей</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алмайды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бірақ</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бір</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файлдың</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ішінде</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бірнеше</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бейнелерді</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сақтай</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алады</a:t>
            </a:r>
            <a:r>
              <a:rPr lang="ru-RU" altLang="ru-RU" sz="3000" b="1" dirty="0">
                <a:latin typeface="Times New Roman" panose="02020603050405020304" pitchFamily="18" charset="0"/>
                <a:cs typeface="Times New Roman" panose="02020603050405020304" pitchFamily="18" charset="0"/>
              </a:rPr>
              <a:t>. </a:t>
            </a:r>
          </a:p>
          <a:p>
            <a:pPr algn="just" eaLnBrk="1" hangingPunct="1">
              <a:lnSpc>
                <a:spcPct val="110000"/>
              </a:lnSpc>
              <a:spcBef>
                <a:spcPct val="0"/>
              </a:spcBef>
              <a:buClrTx/>
              <a:buSzTx/>
              <a:buFontTx/>
              <a:buNone/>
            </a:pPr>
            <a:r>
              <a:rPr lang="ru-RU" altLang="ru-RU" sz="3000" b="1" dirty="0" err="1">
                <a:latin typeface="Times New Roman" panose="02020603050405020304" pitchFamily="18" charset="0"/>
                <a:cs typeface="Times New Roman" panose="02020603050405020304" pitchFamily="18" charset="0"/>
              </a:rPr>
              <a:t>Түстерді</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бірден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ауыстыратын</a:t>
            </a:r>
            <a:r>
              <a:rPr lang="ru-RU" altLang="ru-RU" sz="3000" b="1" dirty="0">
                <a:latin typeface="Times New Roman" panose="02020603050405020304" pitchFamily="18" charset="0"/>
                <a:cs typeface="Times New Roman" panose="02020603050405020304" pitchFamily="18" charset="0"/>
              </a:rPr>
              <a:t> аз </a:t>
            </a:r>
            <a:r>
              <a:rPr lang="ru-RU" altLang="ru-RU" sz="3000" b="1" dirty="0" err="1">
                <a:latin typeface="Times New Roman" panose="02020603050405020304" pitchFamily="18" charset="0"/>
                <a:cs typeface="Times New Roman" panose="02020603050405020304" pitchFamily="18" charset="0"/>
              </a:rPr>
              <a:t>түсті</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бейнелерге</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тән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Анимациялық</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бейнелерді</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құру</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үшін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қолданылады</a:t>
            </a:r>
            <a:r>
              <a:rPr lang="ru-RU" altLang="ru-RU" sz="3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4492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2"/>
                                        </p:tgtEl>
                                        <p:attrNameLst>
                                          <p:attrName>style.visibility</p:attrName>
                                        </p:attrNameLst>
                                      </p:cBhvr>
                                      <p:to>
                                        <p:strVal val="visible"/>
                                      </p:to>
                                    </p:set>
                                  </p:childTnLst>
                                </p:cTn>
                              </p:par>
                            </p:childTnLst>
                          </p:cTn>
                        </p:par>
                        <p:par>
                          <p:cTn id="7" fill="hold">
                            <p:stCondLst>
                              <p:cond delay="900"/>
                            </p:stCondLst>
                            <p:childTnLst>
                              <p:par>
                                <p:cTn id="8" presetID="2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edg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024E87AC-B5E7-4E8D-A9A8-F385C9C56D28}"/>
              </a:ext>
            </a:extLst>
          </p:cNvPr>
          <p:cNvSpPr txBox="1">
            <a:spLocks noChangeArrowheads="1"/>
          </p:cNvSpPr>
          <p:nvPr/>
        </p:nvSpPr>
        <p:spPr bwMode="auto">
          <a:xfrm>
            <a:off x="611560" y="692150"/>
            <a:ext cx="36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50000"/>
              </a:spcBef>
              <a:buClrTx/>
              <a:buSzTx/>
              <a:buFontTx/>
              <a:buNone/>
            </a:pPr>
            <a:r>
              <a:rPr lang="ru-RU" altLang="ru-RU" b="1" dirty="0">
                <a:latin typeface="Arial" panose="020B0604020202020204" pitchFamily="34" charset="0"/>
              </a:rPr>
              <a:t>Р</a:t>
            </a:r>
            <a:r>
              <a:rPr lang="en-US" altLang="ru-RU" b="1" dirty="0">
                <a:latin typeface="Arial" panose="020B0604020202020204" pitchFamily="34" charset="0"/>
              </a:rPr>
              <a:t>NG</a:t>
            </a:r>
            <a:r>
              <a:rPr lang="ru-RU" altLang="ru-RU" b="1" dirty="0">
                <a:latin typeface="Arial" panose="020B0604020202020204" pitchFamily="34" charset="0"/>
              </a:rPr>
              <a:t>-форматы - </a:t>
            </a:r>
          </a:p>
        </p:txBody>
      </p:sp>
      <p:sp>
        <p:nvSpPr>
          <p:cNvPr id="3" name="Text Box 2">
            <a:extLst>
              <a:ext uri="{FF2B5EF4-FFF2-40B4-BE49-F238E27FC236}">
                <a16:creationId xmlns:a16="http://schemas.microsoft.com/office/drawing/2014/main" id="{4F0958F0-9A88-45E3-9BBC-FDC6DF054475}"/>
              </a:ext>
            </a:extLst>
          </p:cNvPr>
          <p:cNvSpPr txBox="1">
            <a:spLocks noChangeArrowheads="1"/>
          </p:cNvSpPr>
          <p:nvPr/>
        </p:nvSpPr>
        <p:spPr bwMode="auto">
          <a:xfrm>
            <a:off x="238124" y="1674019"/>
            <a:ext cx="8221663" cy="350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spcBef>
                <a:spcPct val="0"/>
              </a:spcBef>
              <a:buClrTx/>
              <a:buSzTx/>
              <a:buFontTx/>
              <a:buNone/>
            </a:pP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ағылш.т</a:t>
            </a:r>
            <a:r>
              <a:rPr lang="ru-RU" altLang="ru-RU" sz="3000" b="1" dirty="0">
                <a:latin typeface="Times New Roman" panose="02020603050405020304" pitchFamily="18" charset="0"/>
                <a:cs typeface="Times New Roman" panose="02020603050405020304" pitchFamily="18" charset="0"/>
              </a:rPr>
              <a:t>. </a:t>
            </a:r>
            <a:r>
              <a:rPr lang="en-US" altLang="ru-RU" sz="3000" b="1" dirty="0">
                <a:latin typeface="Times New Roman" panose="02020603050405020304" pitchFamily="18" charset="0"/>
                <a:cs typeface="Times New Roman" panose="02020603050405020304" pitchFamily="18" charset="0"/>
              </a:rPr>
              <a:t>Portable Network Graphic Format</a:t>
            </a:r>
            <a:r>
              <a:rPr lang="ru-RU" altLang="ru-RU" sz="3000" b="1" dirty="0">
                <a:latin typeface="Times New Roman" panose="02020603050405020304" pitchFamily="18" charset="0"/>
                <a:cs typeface="Times New Roman" panose="02020603050405020304" pitchFamily="18" charset="0"/>
              </a:rPr>
              <a:t> – «</a:t>
            </a:r>
            <a:r>
              <a:rPr lang="kk-KZ" altLang="ru-RU" sz="3000" b="1" dirty="0">
                <a:latin typeface="Times New Roman" panose="02020603050405020304" pitchFamily="18" charset="0"/>
                <a:cs typeface="Times New Roman" panose="02020603050405020304" pitchFamily="18" charset="0"/>
              </a:rPr>
              <a:t>желі бойынша графиканы жіберу </a:t>
            </a:r>
            <a:r>
              <a:rPr lang="ru-RU" altLang="ru-RU" sz="3000" b="1" dirty="0">
                <a:latin typeface="Times New Roman" panose="02020603050405020304" pitchFamily="18" charset="0"/>
                <a:cs typeface="Times New Roman" panose="02020603050405020304" pitchFamily="18" charset="0"/>
              </a:rPr>
              <a:t>форматы», «</a:t>
            </a:r>
            <a:r>
              <a:rPr lang="ru-RU" altLang="ru-RU" sz="3000" b="1" dirty="0" err="1">
                <a:latin typeface="Times New Roman" panose="02020603050405020304" pitchFamily="18" charset="0"/>
                <a:cs typeface="Times New Roman" panose="02020603050405020304" pitchFamily="18" charset="0"/>
              </a:rPr>
              <a:t>пинг</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деп</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оқылады</a:t>
            </a:r>
            <a:r>
              <a:rPr lang="ru-RU" altLang="ru-RU" sz="3000" b="1" dirty="0">
                <a:latin typeface="Times New Roman" panose="02020603050405020304" pitchFamily="18" charset="0"/>
                <a:cs typeface="Times New Roman" panose="02020603050405020304" pitchFamily="18" charset="0"/>
              </a:rPr>
              <a:t>).</a:t>
            </a:r>
            <a:endParaRPr lang="en-US" altLang="ru-RU" sz="3000" b="1" dirty="0">
              <a:latin typeface="Times New Roman" panose="02020603050405020304" pitchFamily="18" charset="0"/>
              <a:cs typeface="Times New Roman" panose="02020603050405020304" pitchFamily="18" charset="0"/>
            </a:endParaRPr>
          </a:p>
          <a:p>
            <a:pPr algn="just" eaLnBrk="1" hangingPunct="1">
              <a:lnSpc>
                <a:spcPct val="110000"/>
              </a:lnSpc>
              <a:spcBef>
                <a:spcPct val="0"/>
              </a:spcBef>
              <a:buClrTx/>
              <a:buSzTx/>
              <a:buFontTx/>
              <a:buNone/>
            </a:pPr>
            <a:r>
              <a:rPr lang="ru-RU" altLang="ru-RU" sz="3000" b="1" dirty="0" err="1">
                <a:latin typeface="Times New Roman" panose="02020603050405020304" pitchFamily="18" charset="0"/>
                <a:cs typeface="Times New Roman" panose="02020603050405020304" pitchFamily="18" charset="0"/>
              </a:rPr>
              <a:t>Бұл</a:t>
            </a:r>
            <a:r>
              <a:rPr lang="ru-RU" altLang="ru-RU" sz="3000" b="1" dirty="0">
                <a:latin typeface="Times New Roman" panose="02020603050405020304" pitchFamily="18" charset="0"/>
                <a:cs typeface="Times New Roman" panose="02020603050405020304" pitchFamily="18" charset="0"/>
              </a:rPr>
              <a:t> формат </a:t>
            </a:r>
            <a:r>
              <a:rPr lang="ru-RU" altLang="ru-RU" sz="3000" b="1" dirty="0" err="1">
                <a:latin typeface="Times New Roman" panose="02020603050405020304" pitchFamily="18" charset="0"/>
                <a:cs typeface="Times New Roman" panose="02020603050405020304" pitchFamily="18" charset="0"/>
              </a:rPr>
              <a:t>анимацияланған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бейнелерді</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құру</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мүмкіндігін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береді</a:t>
            </a:r>
            <a:r>
              <a:rPr lang="ru-RU" altLang="ru-RU" sz="3000" b="1" dirty="0">
                <a:latin typeface="Times New Roman" panose="02020603050405020304" pitchFamily="18" charset="0"/>
                <a:cs typeface="Times New Roman" panose="02020603050405020304" pitchFamily="18" charset="0"/>
              </a:rPr>
              <a:t>, </a:t>
            </a:r>
            <a:r>
              <a:rPr lang="en-US" altLang="ru-RU" sz="3000" b="1" dirty="0">
                <a:latin typeface="Times New Roman" panose="02020603050405020304" pitchFamily="18" charset="0"/>
                <a:cs typeface="Times New Roman" panose="02020603050405020304" pitchFamily="18" charset="0"/>
              </a:rPr>
              <a:t>GIF</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форматынан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айырмашылығы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тегін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сондықтан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бұл</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форматты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Интернетте</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қолданады</a:t>
            </a:r>
            <a:r>
              <a:rPr lang="ru-RU" altLang="ru-RU" sz="3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3038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775"/>
                            </p:stCondLst>
                            <p:childTnLst>
                              <p:par>
                                <p:cTn id="12" presetID="2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edg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16F82669-80D1-4F3C-A079-218265EDC3FD}"/>
              </a:ext>
            </a:extLst>
          </p:cNvPr>
          <p:cNvSpPr txBox="1">
            <a:spLocks noChangeArrowheads="1"/>
          </p:cNvSpPr>
          <p:nvPr/>
        </p:nvSpPr>
        <p:spPr bwMode="auto">
          <a:xfrm>
            <a:off x="1619250" y="333375"/>
            <a:ext cx="3708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50000"/>
              </a:spcBef>
              <a:buClrTx/>
              <a:buSzTx/>
              <a:buFontTx/>
              <a:buNone/>
            </a:pPr>
            <a:r>
              <a:rPr lang="en-US" altLang="ru-RU" b="1" dirty="0">
                <a:latin typeface="Arial" panose="020B0604020202020204" pitchFamily="34" charset="0"/>
              </a:rPr>
              <a:t>JPEG</a:t>
            </a:r>
            <a:r>
              <a:rPr lang="ru-RU" altLang="ru-RU" b="1" dirty="0">
                <a:latin typeface="Arial" panose="020B0604020202020204" pitchFamily="34" charset="0"/>
              </a:rPr>
              <a:t>-форматы - </a:t>
            </a:r>
          </a:p>
        </p:txBody>
      </p:sp>
      <p:sp>
        <p:nvSpPr>
          <p:cNvPr id="3" name="Прямоугольник 1">
            <a:extLst>
              <a:ext uri="{FF2B5EF4-FFF2-40B4-BE49-F238E27FC236}">
                <a16:creationId xmlns:a16="http://schemas.microsoft.com/office/drawing/2014/main" id="{77D9A66F-E7BC-4183-B677-406C54CAF9D3}"/>
              </a:ext>
            </a:extLst>
          </p:cNvPr>
          <p:cNvSpPr>
            <a:spLocks noChangeArrowheads="1"/>
          </p:cNvSpPr>
          <p:nvPr/>
        </p:nvSpPr>
        <p:spPr bwMode="auto">
          <a:xfrm>
            <a:off x="215900" y="912813"/>
            <a:ext cx="87122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0"/>
              </a:spcBef>
              <a:buClrTx/>
              <a:buSzTx/>
              <a:buFontTx/>
              <a:buNone/>
            </a:pPr>
            <a:r>
              <a:rPr lang="ru-RU" altLang="ru-RU" sz="3000" b="1" dirty="0">
                <a:solidFill>
                  <a:schemeClr val="tx1"/>
                </a:solidFill>
                <a:latin typeface="Times New Roman" panose="02020603050405020304" pitchFamily="18" charset="0"/>
                <a:cs typeface="Times New Roman" panose="02020603050405020304" pitchFamily="18" charset="0"/>
              </a:rPr>
              <a:t>(</a:t>
            </a:r>
            <a:r>
              <a:rPr lang="ru-RU" altLang="ru-RU" sz="3000" b="1" dirty="0" err="1">
                <a:solidFill>
                  <a:schemeClr val="tx1"/>
                </a:solidFill>
                <a:latin typeface="Times New Roman" panose="02020603050405020304" pitchFamily="18" charset="0"/>
                <a:cs typeface="Times New Roman" panose="02020603050405020304" pitchFamily="18" charset="0"/>
              </a:rPr>
              <a:t>ағылш.т</a:t>
            </a:r>
            <a:r>
              <a:rPr lang="ru-RU" altLang="ru-RU" sz="3000" b="1" dirty="0">
                <a:solidFill>
                  <a:schemeClr val="tx1"/>
                </a:solidFill>
                <a:latin typeface="Times New Roman" panose="02020603050405020304" pitchFamily="18" charset="0"/>
                <a:cs typeface="Times New Roman" panose="02020603050405020304" pitchFamily="18" charset="0"/>
              </a:rPr>
              <a:t>. </a:t>
            </a:r>
            <a:r>
              <a:rPr lang="en-US" altLang="ru-RU" sz="3000" b="1" dirty="0">
                <a:solidFill>
                  <a:schemeClr val="tx1"/>
                </a:solidFill>
                <a:latin typeface="Times New Roman" panose="02020603050405020304" pitchFamily="18" charset="0"/>
                <a:cs typeface="Times New Roman" panose="02020603050405020304" pitchFamily="18" charset="0"/>
              </a:rPr>
              <a:t>Joint Photographic Experts Group</a:t>
            </a:r>
            <a:r>
              <a:rPr lang="ru-RU" altLang="ru-RU" sz="3000" b="1" dirty="0">
                <a:solidFill>
                  <a:schemeClr val="tx1"/>
                </a:solidFill>
                <a:latin typeface="Times New Roman" panose="02020603050405020304" pitchFamily="18" charset="0"/>
                <a:cs typeface="Times New Roman" panose="02020603050405020304" pitchFamily="18" charset="0"/>
              </a:rPr>
              <a:t> </a:t>
            </a:r>
            <a:r>
              <a:rPr lang="kk-KZ" altLang="ru-RU" sz="3000" b="1" dirty="0">
                <a:solidFill>
                  <a:schemeClr val="tx1"/>
                </a:solidFill>
                <a:latin typeface="Times New Roman" panose="02020603050405020304" pitchFamily="18" charset="0"/>
                <a:cs typeface="Times New Roman" panose="02020603050405020304" pitchFamily="18" charset="0"/>
              </a:rPr>
              <a:t>-ф</a:t>
            </a:r>
            <a:r>
              <a:rPr lang="ru-RU" altLang="ru-RU" sz="3000" b="1" dirty="0" err="1">
                <a:solidFill>
                  <a:schemeClr val="tx1"/>
                </a:solidFill>
                <a:latin typeface="Times New Roman" panose="02020603050405020304" pitchFamily="18" charset="0"/>
                <a:cs typeface="Times New Roman" panose="02020603050405020304" pitchFamily="18" charset="0"/>
              </a:rPr>
              <a:t>отография</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бойынша</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сарапшылардың</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біріккен</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тобы</a:t>
            </a:r>
            <a:r>
              <a:rPr lang="en-US" altLang="ru-RU" sz="3000" b="1" dirty="0">
                <a:solidFill>
                  <a:schemeClr val="tx1"/>
                </a:solidFill>
                <a:latin typeface="Times New Roman" panose="02020603050405020304" pitchFamily="18" charset="0"/>
                <a:cs typeface="Times New Roman" panose="02020603050405020304" pitchFamily="18" charset="0"/>
              </a:rPr>
              <a:t>)</a:t>
            </a:r>
            <a:endParaRPr lang="ru-RU" altLang="ru-RU" sz="3000" dirty="0">
              <a:solidFill>
                <a:schemeClr val="tx1"/>
              </a:solidFill>
              <a:latin typeface="Calibri" panose="020F0502020204030204" pitchFamily="34" charset="0"/>
            </a:endParaRPr>
          </a:p>
        </p:txBody>
      </p:sp>
      <p:sp>
        <p:nvSpPr>
          <p:cNvPr id="4" name="Text Box 3">
            <a:extLst>
              <a:ext uri="{FF2B5EF4-FFF2-40B4-BE49-F238E27FC236}">
                <a16:creationId xmlns:a16="http://schemas.microsoft.com/office/drawing/2014/main" id="{C80B3630-BE95-4314-A3FC-88244C7466C4}"/>
              </a:ext>
            </a:extLst>
          </p:cNvPr>
          <p:cNvSpPr txBox="1">
            <a:spLocks noChangeArrowheads="1"/>
          </p:cNvSpPr>
          <p:nvPr/>
        </p:nvSpPr>
        <p:spPr bwMode="auto">
          <a:xfrm>
            <a:off x="296987" y="2636912"/>
            <a:ext cx="855002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spcBef>
                <a:spcPct val="0"/>
              </a:spcBef>
              <a:buClrTx/>
              <a:buSzTx/>
              <a:buFontTx/>
              <a:buNone/>
            </a:pPr>
            <a:r>
              <a:rPr lang="ru-RU" altLang="ru-RU" sz="3000" b="1" dirty="0" err="1">
                <a:solidFill>
                  <a:schemeClr val="tx1"/>
                </a:solidFill>
                <a:latin typeface="Times New Roman" panose="02020603050405020304" pitchFamily="18" charset="0"/>
                <a:cs typeface="Times New Roman" panose="02020603050405020304" pitchFamily="18" charset="0"/>
              </a:rPr>
              <a:t>Фотобейнелерді</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сығып</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сақтауға</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арналған</a:t>
            </a:r>
            <a:r>
              <a:rPr lang="ru-RU" altLang="ru-RU" sz="3000" b="1" dirty="0">
                <a:solidFill>
                  <a:schemeClr val="tx1"/>
                </a:solidFill>
                <a:latin typeface="Times New Roman" panose="02020603050405020304" pitchFamily="18" charset="0"/>
                <a:cs typeface="Times New Roman" panose="02020603050405020304" pitchFamily="18" charset="0"/>
              </a:rPr>
              <a:t> аса </a:t>
            </a:r>
            <a:r>
              <a:rPr lang="ru-RU" altLang="ru-RU" sz="3000" b="1" dirty="0" err="1">
                <a:solidFill>
                  <a:schemeClr val="tx1"/>
                </a:solidFill>
                <a:latin typeface="Times New Roman" panose="02020603050405020304" pitchFamily="18" charset="0"/>
                <a:cs typeface="Times New Roman" panose="02020603050405020304" pitchFamily="18" charset="0"/>
              </a:rPr>
              <a:t>әйгілі</a:t>
            </a:r>
            <a:r>
              <a:rPr lang="ru-RU" altLang="ru-RU" sz="3000" b="1" dirty="0">
                <a:solidFill>
                  <a:schemeClr val="tx1"/>
                </a:solidFill>
                <a:latin typeface="Times New Roman" panose="02020603050405020304" pitchFamily="18" charset="0"/>
                <a:cs typeface="Times New Roman" panose="02020603050405020304" pitchFamily="18" charset="0"/>
              </a:rPr>
              <a:t> формат. </a:t>
            </a:r>
            <a:r>
              <a:rPr lang="ru-RU" altLang="ru-RU" sz="3000" b="1" dirty="0" err="1">
                <a:solidFill>
                  <a:schemeClr val="tx1"/>
                </a:solidFill>
                <a:latin typeface="Times New Roman" panose="02020603050405020304" pitchFamily="18" charset="0"/>
                <a:cs typeface="Times New Roman" panose="02020603050405020304" pitchFamily="18" charset="0"/>
              </a:rPr>
              <a:t>Сығу</a:t>
            </a:r>
            <a:r>
              <a:rPr lang="ru-RU" altLang="ru-RU" sz="3000" b="1" dirty="0">
                <a:solidFill>
                  <a:schemeClr val="tx1"/>
                </a:solidFill>
                <a:latin typeface="Times New Roman" panose="02020603050405020304" pitchFamily="18" charset="0"/>
                <a:cs typeface="Times New Roman" panose="02020603050405020304" pitchFamily="18" charset="0"/>
              </a:rPr>
              <a:t> файл </a:t>
            </a:r>
            <a:r>
              <a:rPr lang="ru-RU" altLang="ru-RU" sz="3000" b="1" dirty="0" err="1">
                <a:solidFill>
                  <a:schemeClr val="tx1"/>
                </a:solidFill>
                <a:latin typeface="Times New Roman" panose="02020603050405020304" pitchFamily="18" charset="0"/>
                <a:cs typeface="Times New Roman" panose="02020603050405020304" pitchFamily="18" charset="0"/>
              </a:rPr>
              <a:t>өлшемін</a:t>
            </a:r>
            <a:r>
              <a:rPr lang="ru-RU" altLang="ru-RU" sz="3000" b="1" dirty="0">
                <a:solidFill>
                  <a:schemeClr val="tx1"/>
                </a:solidFill>
                <a:latin typeface="Times New Roman" panose="02020603050405020304" pitchFamily="18" charset="0"/>
                <a:cs typeface="Times New Roman" panose="02020603050405020304" pitchFamily="18" charset="0"/>
              </a:rPr>
              <a:t> 5-15 </a:t>
            </a:r>
            <a:r>
              <a:rPr lang="ru-RU" altLang="ru-RU" sz="3000" b="1" dirty="0" err="1">
                <a:solidFill>
                  <a:schemeClr val="tx1"/>
                </a:solidFill>
                <a:latin typeface="Times New Roman" panose="02020603050405020304" pitchFamily="18" charset="0"/>
                <a:cs typeface="Times New Roman" panose="02020603050405020304" pitchFamily="18" charset="0"/>
              </a:rPr>
              <a:t>есеге</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дейін</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азайтады</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бірақ</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сапасын</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жоғалтады</a:t>
            </a:r>
            <a:r>
              <a:rPr lang="ru-RU" altLang="ru-RU" sz="3000" b="1" dirty="0">
                <a:solidFill>
                  <a:schemeClr val="tx1"/>
                </a:solidFill>
                <a:latin typeface="Times New Roman" panose="02020603050405020304" pitchFamily="18" charset="0"/>
                <a:cs typeface="Times New Roman" panose="02020603050405020304" pitchFamily="18" charset="0"/>
              </a:rPr>
              <a:t>. </a:t>
            </a:r>
            <a:endParaRPr lang="en-US" altLang="ru-RU" sz="3000" b="1" dirty="0">
              <a:solidFill>
                <a:schemeClr val="tx1"/>
              </a:solidFill>
              <a:latin typeface="Times New Roman" panose="02020603050405020304" pitchFamily="18" charset="0"/>
              <a:cs typeface="Times New Roman" panose="02020603050405020304" pitchFamily="18" charset="0"/>
            </a:endParaRPr>
          </a:p>
          <a:p>
            <a:pPr algn="just" eaLnBrk="1" hangingPunct="1">
              <a:spcBef>
                <a:spcPct val="0"/>
              </a:spcBef>
              <a:buClrTx/>
              <a:buSzTx/>
              <a:buFontTx/>
              <a:buNone/>
            </a:pPr>
            <a:r>
              <a:rPr lang="en-US"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Әрі</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қарай</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өңделетін</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бейнелерге</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қолданбау</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керек</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себебі</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әр</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сақтаған</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сайын</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бейненің</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сапасы</a:t>
            </a:r>
            <a:r>
              <a:rPr lang="ru-RU" altLang="ru-RU" sz="3000" b="1" dirty="0">
                <a:solidFill>
                  <a:schemeClr val="tx1"/>
                </a:solidFill>
                <a:latin typeface="Times New Roman" panose="02020603050405020304" pitchFamily="18" charset="0"/>
                <a:cs typeface="Times New Roman" panose="02020603050405020304" pitchFamily="18" charset="0"/>
              </a:rPr>
              <a:t> </a:t>
            </a:r>
            <a:r>
              <a:rPr lang="ru-RU" altLang="ru-RU" sz="3000" b="1" dirty="0" err="1">
                <a:solidFill>
                  <a:schemeClr val="tx1"/>
                </a:solidFill>
                <a:latin typeface="Times New Roman" panose="02020603050405020304" pitchFamily="18" charset="0"/>
                <a:cs typeface="Times New Roman" panose="02020603050405020304" pitchFamily="18" charset="0"/>
              </a:rPr>
              <a:t>жоғалады</a:t>
            </a:r>
            <a:r>
              <a:rPr lang="ru-RU" altLang="ru-RU" sz="3000" b="1"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3276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2"/>
                                        </p:tgtEl>
                                        <p:attrNameLst>
                                          <p:attrName>style.visibility</p:attrName>
                                        </p:attrNameLst>
                                      </p:cBhvr>
                                      <p:to>
                                        <p:strVal val="visible"/>
                                      </p:to>
                                    </p:set>
                                  </p:childTnLst>
                                </p:cTn>
                              </p:par>
                            </p:childTnLst>
                          </p:cTn>
                        </p:par>
                        <p:par>
                          <p:cTn id="7" fill="hold">
                            <p:stCondLst>
                              <p:cond delay="975"/>
                            </p:stCondLst>
                            <p:childTnLst>
                              <p:par>
                                <p:cTn id="8" presetID="2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edg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923F2B0E-3C64-4148-93E1-EB98EADDACE0}"/>
              </a:ext>
            </a:extLst>
          </p:cNvPr>
          <p:cNvSpPr txBox="1">
            <a:spLocks noChangeArrowheads="1"/>
          </p:cNvSpPr>
          <p:nvPr/>
        </p:nvSpPr>
        <p:spPr bwMode="auto">
          <a:xfrm>
            <a:off x="107950" y="768350"/>
            <a:ext cx="8693150"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lnSpc>
                <a:spcPct val="110000"/>
              </a:lnSpc>
              <a:spcBef>
                <a:spcPct val="0"/>
              </a:spcBef>
              <a:buClrTx/>
              <a:buSzTx/>
              <a:buFontTx/>
              <a:buNone/>
            </a:pPr>
            <a:r>
              <a:rPr lang="ru-RU" altLang="ru-RU" sz="3000" b="1" dirty="0">
                <a:latin typeface="Times New Roman" panose="02020603050405020304" pitchFamily="18" charset="0"/>
                <a:cs typeface="Times New Roman" panose="02020603050405020304" pitchFamily="18" charset="0"/>
              </a:rPr>
              <a:t>(</a:t>
            </a:r>
            <a:r>
              <a:rPr lang="ru-RU" altLang="ru-RU" sz="3000" b="1" dirty="0" err="1">
                <a:latin typeface="Times New Roman" panose="02020603050405020304" pitchFamily="18" charset="0"/>
                <a:cs typeface="Times New Roman" panose="02020603050405020304" pitchFamily="18" charset="0"/>
              </a:rPr>
              <a:t>ағылш</a:t>
            </a:r>
            <a:r>
              <a:rPr lang="ru-RU" altLang="ru-RU" sz="3000" b="1" dirty="0">
                <a:latin typeface="Times New Roman" panose="02020603050405020304" pitchFamily="18" charset="0"/>
                <a:cs typeface="Times New Roman" panose="02020603050405020304" pitchFamily="18" charset="0"/>
              </a:rPr>
              <a:t>. </a:t>
            </a:r>
            <a:r>
              <a:rPr lang="en-US" altLang="ru-RU" sz="3000" b="1" dirty="0">
                <a:latin typeface="Times New Roman" panose="02020603050405020304" pitchFamily="18" charset="0"/>
                <a:cs typeface="Times New Roman" panose="02020603050405020304" pitchFamily="18" charset="0"/>
              </a:rPr>
              <a:t>Tagged Image File Format</a:t>
            </a:r>
            <a:r>
              <a:rPr lang="ru-RU" altLang="ru-RU" sz="3000" b="1" dirty="0">
                <a:latin typeface="Times New Roman" panose="02020603050405020304" pitchFamily="18" charset="0"/>
                <a:cs typeface="Times New Roman" panose="02020603050405020304" pitchFamily="18" charset="0"/>
              </a:rPr>
              <a:t> – «</a:t>
            </a:r>
            <a:r>
              <a:rPr lang="ru-RU" altLang="ru-RU" sz="3000" b="1" dirty="0" err="1">
                <a:latin typeface="Times New Roman" panose="02020603050405020304" pitchFamily="18" charset="0"/>
                <a:cs typeface="Times New Roman" panose="02020603050405020304" pitchFamily="18" charset="0"/>
              </a:rPr>
              <a:t>тегтермен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қамтылған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бейне</a:t>
            </a:r>
            <a:r>
              <a:rPr lang="ru-RU" altLang="ru-RU" sz="3000" b="1" dirty="0">
                <a:latin typeface="Times New Roman" panose="02020603050405020304" pitchFamily="18" charset="0"/>
                <a:cs typeface="Times New Roman" panose="02020603050405020304" pitchFamily="18" charset="0"/>
              </a:rPr>
              <a:t> форматы»).</a:t>
            </a:r>
          </a:p>
          <a:p>
            <a:pPr algn="just" eaLnBrk="1" hangingPunct="1">
              <a:lnSpc>
                <a:spcPct val="110000"/>
              </a:lnSpc>
              <a:spcBef>
                <a:spcPct val="0"/>
              </a:spcBef>
              <a:buClrTx/>
              <a:buSzTx/>
              <a:buFontTx/>
              <a:buNone/>
            </a:pPr>
            <a:r>
              <a:rPr lang="ru-RU" altLang="ru-RU" sz="3000" b="1" dirty="0">
                <a:latin typeface="Times New Roman" panose="02020603050405020304" pitchFamily="18" charset="0"/>
                <a:cs typeface="Times New Roman" panose="02020603050405020304" pitchFamily="18" charset="0"/>
              </a:rPr>
              <a:t>Аса </a:t>
            </a:r>
            <a:r>
              <a:rPr lang="ru-RU" altLang="ru-RU" sz="3000" b="1" dirty="0" err="1">
                <a:latin typeface="Times New Roman" panose="02020603050405020304" pitchFamily="18" charset="0"/>
                <a:cs typeface="Times New Roman" panose="02020603050405020304" pitchFamily="18" charset="0"/>
              </a:rPr>
              <a:t>жоғары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сапаны</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талап</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ететін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баспа</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жүйесіндегі</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растрлік</a:t>
            </a:r>
            <a:r>
              <a:rPr lang="ru-RU" altLang="ru-RU" sz="3000" b="1" dirty="0">
                <a:latin typeface="Times New Roman" panose="02020603050405020304" pitchFamily="18" charset="0"/>
                <a:cs typeface="Times New Roman" panose="02020603050405020304" pitchFamily="18" charset="0"/>
              </a:rPr>
              <a:t> графика </a:t>
            </a:r>
            <a:r>
              <a:rPr lang="ru-RU" altLang="ru-RU" sz="3000" b="1" dirty="0" err="1">
                <a:latin typeface="Times New Roman" panose="02020603050405020304" pitchFamily="18" charset="0"/>
                <a:cs typeface="Times New Roman" panose="02020603050405020304" pitchFamily="18" charset="0"/>
              </a:rPr>
              <a:t>форматын</a:t>
            </a:r>
            <a:r>
              <a:rPr lang="ru-RU" altLang="ru-RU" sz="3000" b="1" dirty="0">
                <a:latin typeface="Times New Roman" panose="02020603050405020304" pitchFamily="18" charset="0"/>
                <a:cs typeface="Times New Roman" panose="02020603050405020304" pitchFamily="18" charset="0"/>
              </a:rPr>
              <a:t> </a:t>
            </a:r>
            <a:r>
              <a:rPr lang="ru-RU" altLang="ru-RU" sz="3000" b="1" dirty="0" err="1">
                <a:latin typeface="Times New Roman" panose="02020603050405020304" pitchFamily="18" charset="0"/>
                <a:cs typeface="Times New Roman" panose="02020603050405020304" pitchFamily="18" charset="0"/>
              </a:rPr>
              <a:t>қолдайтын</a:t>
            </a:r>
            <a:r>
              <a:rPr lang="ru-RU" altLang="ru-RU" sz="3000" b="1" dirty="0">
                <a:latin typeface="Times New Roman" panose="02020603050405020304" pitchFamily="18" charset="0"/>
                <a:cs typeface="Times New Roman" panose="02020603050405020304" pitchFamily="18" charset="0"/>
              </a:rPr>
              <a:t> формат.</a:t>
            </a:r>
          </a:p>
        </p:txBody>
      </p:sp>
      <p:sp>
        <p:nvSpPr>
          <p:cNvPr id="3" name="Text Box 3">
            <a:extLst>
              <a:ext uri="{FF2B5EF4-FFF2-40B4-BE49-F238E27FC236}">
                <a16:creationId xmlns:a16="http://schemas.microsoft.com/office/drawing/2014/main" id="{AAD57F91-09CB-46F6-81F8-285F442DB4AF}"/>
              </a:ext>
            </a:extLst>
          </p:cNvPr>
          <p:cNvSpPr txBox="1">
            <a:spLocks noChangeArrowheads="1"/>
          </p:cNvSpPr>
          <p:nvPr/>
        </p:nvSpPr>
        <p:spPr bwMode="auto">
          <a:xfrm>
            <a:off x="2771775" y="188913"/>
            <a:ext cx="33131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50000"/>
              </a:spcBef>
              <a:buClrTx/>
              <a:buSzTx/>
              <a:buFontTx/>
              <a:buNone/>
            </a:pPr>
            <a:r>
              <a:rPr lang="ru-RU" altLang="ru-RU" b="1" dirty="0">
                <a:latin typeface="Arial" panose="020B0604020202020204" pitchFamily="34" charset="0"/>
              </a:rPr>
              <a:t>Т</a:t>
            </a:r>
            <a:r>
              <a:rPr lang="en-US" altLang="ru-RU" b="1" dirty="0">
                <a:latin typeface="Arial" panose="020B0604020202020204" pitchFamily="34" charset="0"/>
              </a:rPr>
              <a:t>IFF</a:t>
            </a:r>
            <a:r>
              <a:rPr lang="ru-RU" altLang="ru-RU" b="1" dirty="0">
                <a:latin typeface="Arial" panose="020B0604020202020204" pitchFamily="34" charset="0"/>
              </a:rPr>
              <a:t>-форматы</a:t>
            </a:r>
          </a:p>
        </p:txBody>
      </p:sp>
      <p:sp>
        <p:nvSpPr>
          <p:cNvPr id="4" name="Text Box 4">
            <a:extLst>
              <a:ext uri="{FF2B5EF4-FFF2-40B4-BE49-F238E27FC236}">
                <a16:creationId xmlns:a16="http://schemas.microsoft.com/office/drawing/2014/main" id="{961CE244-91DF-4BCC-8FAE-A9CDA4F93C8E}"/>
              </a:ext>
            </a:extLst>
          </p:cNvPr>
          <p:cNvSpPr txBox="1">
            <a:spLocks noChangeArrowheads="1"/>
          </p:cNvSpPr>
          <p:nvPr/>
        </p:nvSpPr>
        <p:spPr bwMode="auto">
          <a:xfrm>
            <a:off x="350838" y="3962400"/>
            <a:ext cx="833437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lnSpc>
                <a:spcPct val="110000"/>
              </a:lnSpc>
              <a:spcBef>
                <a:spcPct val="0"/>
              </a:spcBef>
              <a:buClrTx/>
              <a:buSzTx/>
              <a:buFontTx/>
              <a:buNone/>
            </a:pPr>
            <a:r>
              <a:rPr lang="en-US" altLang="ko-KR" sz="3000" b="1">
                <a:latin typeface="Times New Roman" panose="02020603050405020304" pitchFamily="18" charset="0"/>
                <a:ea typeface="Gulim" pitchFamily="34" charset="-127"/>
                <a:cs typeface="Times New Roman" panose="02020603050405020304" pitchFamily="18" charset="0"/>
              </a:rPr>
              <a:t>WMF</a:t>
            </a:r>
            <a:r>
              <a:rPr lang="ru-RU" altLang="ko-KR" sz="3000" b="1">
                <a:latin typeface="Times New Roman" panose="02020603050405020304" pitchFamily="18" charset="0"/>
                <a:cs typeface="Times New Roman" panose="02020603050405020304" pitchFamily="18" charset="0"/>
              </a:rPr>
              <a:t> векторлық форматы </a:t>
            </a:r>
            <a:r>
              <a:rPr lang="en-US" altLang="ko-KR" sz="3000" b="1">
                <a:latin typeface="Times New Roman" panose="02020603050405020304" pitchFamily="18" charset="0"/>
                <a:ea typeface="Gulim" pitchFamily="34" charset="-127"/>
                <a:cs typeface="Times New Roman" panose="02020603050405020304" pitchFamily="18" charset="0"/>
              </a:rPr>
              <a:t>Windows</a:t>
            </a:r>
            <a:r>
              <a:rPr lang="kk-KZ" altLang="ko-KR" sz="3000" b="1">
                <a:latin typeface="Times New Roman" panose="02020603050405020304" pitchFamily="18" charset="0"/>
                <a:cs typeface="Times New Roman" panose="02020603050405020304" pitchFamily="18" charset="0"/>
              </a:rPr>
              <a:t>-тың форматы болып табылады. Бейнелерді алмастыру буфері арқылы жіберу үшін қолданылады. </a:t>
            </a:r>
            <a:r>
              <a:rPr lang="en-US" altLang="ko-KR" sz="3000" b="1">
                <a:latin typeface="Times New Roman" panose="02020603050405020304" pitchFamily="18" charset="0"/>
                <a:ea typeface="Gulim" pitchFamily="34" charset="-127"/>
                <a:cs typeface="Times New Roman" panose="02020603050405020304" pitchFamily="18" charset="0"/>
              </a:rPr>
              <a:t>Windows</a:t>
            </a:r>
            <a:r>
              <a:rPr lang="kk-KZ" altLang="ko-KR" sz="3000" b="1">
                <a:latin typeface="Times New Roman" panose="02020603050405020304" pitchFamily="18" charset="0"/>
                <a:cs typeface="Times New Roman" panose="02020603050405020304" pitchFamily="18" charset="0"/>
              </a:rPr>
              <a:t>-тың барлық бағдарламалары қабылдай алады.</a:t>
            </a:r>
            <a:endParaRPr lang="ru-RU" altLang="ru-RU" sz="3000">
              <a:latin typeface="Times New Roman" panose="02020603050405020304" pitchFamily="18" charset="0"/>
              <a:cs typeface="Times New Roman" panose="02020603050405020304" pitchFamily="18" charset="0"/>
            </a:endParaRPr>
          </a:p>
        </p:txBody>
      </p:sp>
      <p:sp>
        <p:nvSpPr>
          <p:cNvPr id="5" name="Text Box 5">
            <a:extLst>
              <a:ext uri="{FF2B5EF4-FFF2-40B4-BE49-F238E27FC236}">
                <a16:creationId xmlns:a16="http://schemas.microsoft.com/office/drawing/2014/main" id="{303094CC-28D1-41FC-AE5F-611A9E99DB18}"/>
              </a:ext>
            </a:extLst>
          </p:cNvPr>
          <p:cNvSpPr txBox="1">
            <a:spLocks noChangeArrowheads="1"/>
          </p:cNvSpPr>
          <p:nvPr/>
        </p:nvSpPr>
        <p:spPr bwMode="auto">
          <a:xfrm>
            <a:off x="2771775" y="3382963"/>
            <a:ext cx="34925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50000"/>
              </a:spcBef>
              <a:buClrTx/>
              <a:buSzTx/>
              <a:buFontTx/>
              <a:buNone/>
            </a:pPr>
            <a:r>
              <a:rPr lang="en-US" altLang="ru-RU" b="1">
                <a:latin typeface="Arial" panose="020B0604020202020204" pitchFamily="34" charset="0"/>
              </a:rPr>
              <a:t>WMF</a:t>
            </a:r>
            <a:r>
              <a:rPr lang="ru-RU" altLang="ru-RU" b="1">
                <a:latin typeface="Arial" panose="020B0604020202020204" pitchFamily="34" charset="0"/>
              </a:rPr>
              <a:t>-форматы</a:t>
            </a:r>
          </a:p>
        </p:txBody>
      </p:sp>
    </p:spTree>
    <p:extLst>
      <p:ext uri="{BB962C8B-B14F-4D97-AF65-F5344CB8AC3E}">
        <p14:creationId xmlns:p14="http://schemas.microsoft.com/office/powerpoint/2010/main" val="110469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3"/>
                                        </p:tgtEl>
                                        <p:attrNameLst>
                                          <p:attrName>style.visibility</p:attrName>
                                        </p:attrNameLst>
                                      </p:cBhvr>
                                      <p:to>
                                        <p:strVal val="visible"/>
                                      </p:to>
                                    </p:set>
                                  </p:childTnLst>
                                </p:cTn>
                              </p:par>
                            </p:childTnLst>
                          </p:cTn>
                        </p:par>
                        <p:par>
                          <p:cTn id="7" fill="hold">
                            <p:stCondLst>
                              <p:cond delay="900"/>
                            </p:stCondLst>
                            <p:childTnLst>
                              <p:par>
                                <p:cTn id="8" presetID="20" presetClass="entr" presetSubtype="0" fill="hold" grpId="0" nodeType="afterEffect">
                                  <p:stCondLst>
                                    <p:cond delay="0"/>
                                  </p:stCondLst>
                                  <p:iterate type="lt">
                                    <p:tmPct val="100000"/>
                                  </p:iterate>
                                  <p:childTnLst>
                                    <p:set>
                                      <p:cBhvr>
                                        <p:cTn id="9" dur="1" fill="hold">
                                          <p:stCondLst>
                                            <p:cond delay="0"/>
                                          </p:stCondLst>
                                        </p:cTn>
                                        <p:tgtEl>
                                          <p:spTgt spid="2"/>
                                        </p:tgtEl>
                                        <p:attrNameLst>
                                          <p:attrName>style.visibility</p:attrName>
                                        </p:attrNameLst>
                                      </p:cBhvr>
                                      <p:to>
                                        <p:strVal val="visible"/>
                                      </p:to>
                                    </p:set>
                                    <p:animEffect transition="in" filter="wedge">
                                      <p:cBhvr>
                                        <p:cTn id="10" dur="75"/>
                                        <p:tgtEl>
                                          <p:spTgt spid="2"/>
                                        </p:tgtEl>
                                      </p:cBhvr>
                                    </p:animEffect>
                                  </p:childTnLst>
                                </p:cTn>
                              </p:par>
                            </p:childTnLst>
                          </p:cTn>
                        </p:par>
                        <p:par>
                          <p:cTn id="11" fill="hold">
                            <p:stCondLst>
                              <p:cond delay="11775"/>
                            </p:stCondLst>
                            <p:childTnLst>
                              <p:par>
                                <p:cTn id="12" presetID="1" presetClass="entr" presetSubtype="0" fill="hold" grpId="0" nodeType="afterEffect">
                                  <p:stCondLst>
                                    <p:cond delay="0"/>
                                  </p:stCondLst>
                                  <p:iterate type="lt">
                                    <p:tmAbs val="75"/>
                                  </p:iterate>
                                  <p:childTnLst>
                                    <p:set>
                                      <p:cBhvr>
                                        <p:cTn id="13" dur="1" fill="hold">
                                          <p:stCondLst>
                                            <p:cond delay="74"/>
                                          </p:stCondLst>
                                        </p:cTn>
                                        <p:tgtEl>
                                          <p:spTgt spid="5"/>
                                        </p:tgtEl>
                                        <p:attrNameLst>
                                          <p:attrName>style.visibility</p:attrName>
                                        </p:attrNameLst>
                                      </p:cBhvr>
                                      <p:to>
                                        <p:strVal val="visible"/>
                                      </p:to>
                                    </p:set>
                                  </p:childTnLst>
                                </p:cTn>
                              </p:par>
                            </p:childTnLst>
                          </p:cTn>
                        </p:par>
                        <p:par>
                          <p:cTn id="14" fill="hold">
                            <p:stCondLst>
                              <p:cond delay="12600"/>
                            </p:stCondLst>
                            <p:childTnLst>
                              <p:par>
                                <p:cTn id="15" presetID="20" presetClass="entr" presetSubtype="0" fill="hold" grpId="0" nodeType="afterEffect">
                                  <p:stCondLst>
                                    <p:cond delay="0"/>
                                  </p:stCondLst>
                                  <p:iterate type="lt">
                                    <p:tmPct val="100000"/>
                                  </p:iterate>
                                  <p:childTnLst>
                                    <p:set>
                                      <p:cBhvr>
                                        <p:cTn id="16" dur="1" fill="hold">
                                          <p:stCondLst>
                                            <p:cond delay="0"/>
                                          </p:stCondLst>
                                        </p:cTn>
                                        <p:tgtEl>
                                          <p:spTgt spid="4"/>
                                        </p:tgtEl>
                                        <p:attrNameLst>
                                          <p:attrName>style.visibility</p:attrName>
                                        </p:attrNameLst>
                                      </p:cBhvr>
                                      <p:to>
                                        <p:strVal val="visible"/>
                                      </p:to>
                                    </p:set>
                                    <p:animEffect transition="in" filter="wedge">
                                      <p:cBhvr>
                                        <p:cTn id="17" dur="75"/>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30</TotalTime>
  <Words>1233</Words>
  <Application>Microsoft Office PowerPoint</Application>
  <PresentationFormat>Экран (4:3)</PresentationFormat>
  <Paragraphs>75</Paragraphs>
  <Slides>20</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20</vt:i4>
      </vt:variant>
    </vt:vector>
  </HeadingPairs>
  <TitlesOfParts>
    <vt:vector size="29" baseType="lpstr">
      <vt:lpstr>Dotum</vt:lpstr>
      <vt:lpstr>Gulim</vt:lpstr>
      <vt:lpstr>Arial</vt:lpstr>
      <vt:lpstr>Calibri</vt:lpstr>
      <vt:lpstr>Franklin Gothic Book</vt:lpstr>
      <vt:lpstr>Franklin Gothic Medium</vt:lpstr>
      <vt:lpstr>Times New Roman</vt:lpstr>
      <vt:lpstr>Wingdings 2</vt:lpstr>
      <vt:lpstr>Трек</vt:lpstr>
      <vt:lpstr>ГАЖ-дағы деректер моделін құру құрылымы   </vt:lpstr>
      <vt:lpstr>Презентация PowerPoint</vt:lpstr>
      <vt:lpstr>Презентация PowerPoint</vt:lpstr>
      <vt:lpstr>Презентация PowerPoint</vt:lpstr>
      <vt:lpstr>Презентация PowerPoint</vt:lpstr>
      <vt:lpstr>Векторлы, растрлы модельдер</vt:lpstr>
      <vt:lpstr>Презентация PowerPoint</vt:lpstr>
      <vt:lpstr>Векторлық деректердің форматтары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ГАЖ-дағы деректер моделін құру құрылымы</dc:title>
  <dc:creator>User</dc:creator>
  <cp:lastModifiedBy>Professional</cp:lastModifiedBy>
  <cp:revision>7</cp:revision>
  <dcterms:created xsi:type="dcterms:W3CDTF">2016-03-03T16:17:32Z</dcterms:created>
  <dcterms:modified xsi:type="dcterms:W3CDTF">2021-02-14T16:38:02Z</dcterms:modified>
</cp:coreProperties>
</file>